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7" r:id="rId3"/>
    <p:sldId id="257" r:id="rId4"/>
    <p:sldId id="261" r:id="rId5"/>
    <p:sldId id="262" r:id="rId6"/>
    <p:sldId id="263" r:id="rId7"/>
    <p:sldId id="271" r:id="rId8"/>
    <p:sldId id="268" r:id="rId9"/>
    <p:sldId id="270" r:id="rId10"/>
    <p:sldId id="272" r:id="rId11"/>
    <p:sldId id="269" r:id="rId12"/>
    <p:sldId id="275" r:id="rId13"/>
    <p:sldId id="264" r:id="rId14"/>
    <p:sldId id="258" r:id="rId15"/>
    <p:sldId id="273" r:id="rId16"/>
    <p:sldId id="274"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97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590BE9E7-18ED-43D5-8DFC-22FB9CE44A74}" type="datetimeFigureOut">
              <a:rPr lang="en-CA" smtClean="0"/>
              <a:t>2014-09-02</a:t>
            </a:fld>
            <a:endParaRPr lang="en-CA"/>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CA"/>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042556FD-9431-492F-BC74-85F2420925F2}"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5" name="Date Placeholder 4"/>
          <p:cNvSpPr>
            <a:spLocks noGrp="1"/>
          </p:cNvSpPr>
          <p:nvPr>
            <p:ph type="dt" sz="half" idx="10"/>
          </p:nvPr>
        </p:nvSpPr>
        <p:spPr/>
        <p:txBody>
          <a:bodyPr/>
          <a:lstStyle/>
          <a:p>
            <a:fld id="{590BE9E7-18ED-43D5-8DFC-22FB9CE44A74}" type="datetimeFigureOut">
              <a:rPr lang="en-CA" smtClean="0"/>
              <a:t>2014-09-02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42556FD-9431-492F-BC74-85F2420925F2}" type="slidenum">
              <a:rPr lang="en-CA" smtClean="0"/>
              <a:t>‹#›</a:t>
            </a:fld>
            <a:endParaRPr lang="en-CA"/>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590BE9E7-18ED-43D5-8DFC-22FB9CE44A74}" type="datetimeFigureOut">
              <a:rPr lang="en-CA" smtClean="0"/>
              <a:t>2014-09-02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42556FD-9431-492F-BC74-85F2420925F2}" type="slidenum">
              <a:rPr lang="en-CA" smtClean="0"/>
              <a:t>‹#›</a:t>
            </a:fld>
            <a:endParaRPr lang="en-CA"/>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590BE9E7-18ED-43D5-8DFC-22FB9CE44A74}" type="datetimeFigureOut">
              <a:rPr lang="en-CA" smtClean="0"/>
              <a:t>2014-09-02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42556FD-9431-492F-BC74-85F2420925F2}" type="slidenum">
              <a:rPr lang="en-CA" smtClean="0"/>
              <a:t>‹#›</a:t>
            </a:fld>
            <a:endParaRPr lang="en-C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0BE9E7-18ED-43D5-8DFC-22FB9CE44A74}" type="datetimeFigureOut">
              <a:rPr lang="en-CA" smtClean="0"/>
              <a:t>2014-09-02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42556FD-9431-492F-BC74-85F2420925F2}" type="slidenum">
              <a:rPr lang="en-CA" smtClean="0"/>
              <a:t>‹#›</a:t>
            </a:fld>
            <a:endParaRPr lang="en-C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CA"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590BE9E7-18ED-43D5-8DFC-22FB9CE44A74}" type="datetimeFigureOut">
              <a:rPr lang="en-CA" smtClean="0"/>
              <a:t>2014-09-02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42556FD-9431-492F-BC74-85F2420925F2}" type="slidenum">
              <a:rPr lang="en-CA" smtClean="0"/>
              <a:t>‹#›</a:t>
            </a:fld>
            <a:endParaRPr lang="en-C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CA"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590BE9E7-18ED-43D5-8DFC-22FB9CE44A74}" type="datetimeFigureOut">
              <a:rPr lang="en-CA" smtClean="0"/>
              <a:t>2014-09-02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42556FD-9431-492F-BC74-85F2420925F2}" type="slidenum">
              <a:rPr lang="en-CA" smtClean="0"/>
              <a:t>‹#›</a:t>
            </a:fld>
            <a:endParaRPr lang="en-CA"/>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CA"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CA"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CA"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590BE9E7-18ED-43D5-8DFC-22FB9CE44A74}" type="datetimeFigureOut">
              <a:rPr lang="en-CA" smtClean="0"/>
              <a:t>2014-09-02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42556FD-9431-492F-BC74-85F2420925F2}" type="slidenum">
              <a:rPr lang="en-CA" smtClean="0"/>
              <a:t>‹#›</a:t>
            </a:fld>
            <a:endParaRPr lang="en-C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CA"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590BE9E7-18ED-43D5-8DFC-22FB9CE44A74}" type="datetimeFigureOut">
              <a:rPr lang="en-CA" smtClean="0"/>
              <a:t>2014-09-02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42556FD-9431-492F-BC74-85F2420925F2}" type="slidenum">
              <a:rPr lang="en-CA" smtClean="0"/>
              <a:t>‹#›</a:t>
            </a:fld>
            <a:endParaRPr lang="en-CA"/>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CA"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CA"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CA"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590BE9E7-18ED-43D5-8DFC-22FB9CE44A74}" type="datetimeFigureOut">
              <a:rPr lang="en-CA" smtClean="0"/>
              <a:t>2014-09-02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42556FD-9431-492F-BC74-85F2420925F2}" type="slidenum">
              <a:rPr lang="en-CA" smtClean="0"/>
              <a:t>‹#›</a:t>
            </a:fld>
            <a:endParaRPr lang="en-C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590BE9E7-18ED-43D5-8DFC-22FB9CE44A74}" type="datetimeFigureOut">
              <a:rPr lang="en-CA" smtClean="0"/>
              <a:t>2014-09-02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42556FD-9431-492F-BC74-85F2420925F2}"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590BE9E7-18ED-43D5-8DFC-22FB9CE44A74}" type="datetimeFigureOut">
              <a:rPr lang="en-CA" smtClean="0"/>
              <a:t>2014-09-02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42556FD-9431-492F-BC74-85F2420925F2}" type="slidenum">
              <a:rPr lang="en-CA" smtClean="0"/>
              <a:t>‹#›</a:t>
            </a:fld>
            <a:endParaRPr lang="en-C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CA"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590BE9E7-18ED-43D5-8DFC-22FB9CE44A74}" type="datetimeFigureOut">
              <a:rPr lang="en-CA" smtClean="0"/>
              <a:t>2014-09-02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42556FD-9431-492F-BC74-85F2420925F2}"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CA"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CA"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590BE9E7-18ED-43D5-8DFC-22FB9CE44A74}" type="datetimeFigureOut">
              <a:rPr lang="en-CA" smtClean="0"/>
              <a:t>2014-09-02</a:t>
            </a:fld>
            <a:endParaRPr lang="en-CA"/>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CA"/>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042556FD-9431-492F-BC74-85F2420925F2}"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CA"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CA" smtClean="0"/>
              <a:t>Click to edit Master text styles</a:t>
            </a:r>
          </a:p>
        </p:txBody>
      </p:sp>
      <p:sp>
        <p:nvSpPr>
          <p:cNvPr id="4" name="Date Placeholder 3"/>
          <p:cNvSpPr>
            <a:spLocks noGrp="1"/>
          </p:cNvSpPr>
          <p:nvPr>
            <p:ph type="dt" sz="half" idx="10"/>
          </p:nvPr>
        </p:nvSpPr>
        <p:spPr/>
        <p:txBody>
          <a:bodyPr/>
          <a:lstStyle/>
          <a:p>
            <a:fld id="{590BE9E7-18ED-43D5-8DFC-22FB9CE44A74}" type="datetimeFigureOut">
              <a:rPr lang="en-CA" smtClean="0"/>
              <a:t>2014-09-02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42556FD-9431-492F-BC74-85F2420925F2}"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CA"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CA"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590BE9E7-18ED-43D5-8DFC-22FB9CE44A74}" type="datetimeFigureOut">
              <a:rPr lang="en-CA" smtClean="0"/>
              <a:t>2014-09-02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42556FD-9431-492F-BC74-85F2420925F2}"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CA"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CA"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590BE9E7-18ED-43D5-8DFC-22FB9CE44A74}" type="datetimeFigureOut">
              <a:rPr lang="en-CA" smtClean="0"/>
              <a:t>2014-09-02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42556FD-9431-492F-BC74-85F2420925F2}"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590BE9E7-18ED-43D5-8DFC-22FB9CE44A74}" type="datetimeFigureOut">
              <a:rPr lang="en-CA" smtClean="0"/>
              <a:t>2014-09-02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42556FD-9431-492F-BC74-85F2420925F2}"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590BE9E7-18ED-43D5-8DFC-22FB9CE44A74}" type="datetimeFigureOut">
              <a:rPr lang="en-CA" smtClean="0"/>
              <a:t>2014-09-02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42556FD-9431-492F-BC74-85F2420925F2}" type="slidenum">
              <a:rPr lang="en-CA" smtClean="0"/>
              <a:t>‹#›</a:t>
            </a:fld>
            <a:endParaRPr lang="en-CA"/>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590BE9E7-18ED-43D5-8DFC-22FB9CE44A74}" type="datetimeFigureOut">
              <a:rPr lang="en-CA" smtClean="0"/>
              <a:t>2014-09-02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42556FD-9431-492F-BC74-85F2420925F2}" type="slidenum">
              <a:rPr lang="en-CA" smtClean="0"/>
              <a:t>‹#›</a:t>
            </a:fld>
            <a:endParaRPr lang="en-CA"/>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CA"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590BE9E7-18ED-43D5-8DFC-22FB9CE44A74}" type="datetimeFigureOut">
              <a:rPr lang="en-CA" smtClean="0"/>
              <a:t>2014-09-02</a:t>
            </a:fld>
            <a:endParaRPr lang="en-CA"/>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CA"/>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042556FD-9431-492F-BC74-85F2420925F2}"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708476"/>
            <a:ext cx="3313355" cy="2232692"/>
          </a:xfrm>
        </p:spPr>
        <p:txBody>
          <a:bodyPr>
            <a:normAutofit fontScale="90000"/>
          </a:bodyPr>
          <a:lstStyle/>
          <a:p>
            <a:r>
              <a:rPr lang="en-CA" sz="4900" b="1" dirty="0" smtClean="0"/>
              <a:t>Welcome to Visual Arts 10 </a:t>
            </a:r>
            <a:br>
              <a:rPr lang="en-CA" sz="4900" b="1" dirty="0" smtClean="0"/>
            </a:br>
            <a:r>
              <a:rPr lang="en-CA" sz="4900" b="1" dirty="0" smtClean="0"/>
              <a:t/>
            </a:r>
            <a:br>
              <a:rPr lang="en-CA" sz="4900" b="1" dirty="0" smtClean="0"/>
            </a:br>
            <a:r>
              <a:rPr lang="en-CA" sz="1400" b="1" dirty="0" smtClean="0"/>
              <a:t>Room 159 - Mrs. Kirk</a:t>
            </a:r>
            <a:endParaRPr lang="en-CA" b="1" dirty="0"/>
          </a:p>
        </p:txBody>
      </p:sp>
    </p:spTree>
    <p:extLst>
      <p:ext uri="{BB962C8B-B14F-4D97-AF65-F5344CB8AC3E}">
        <p14:creationId xmlns:p14="http://schemas.microsoft.com/office/powerpoint/2010/main" val="69818201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024744" cy="1143000"/>
          </a:xfrm>
        </p:spPr>
        <p:txBody>
          <a:bodyPr>
            <a:normAutofit/>
          </a:bodyPr>
          <a:lstStyle/>
          <a:p>
            <a:r>
              <a:rPr lang="en-CA" sz="3600" b="1" dirty="0" smtClean="0"/>
              <a:t>What You </a:t>
            </a:r>
            <a:r>
              <a:rPr lang="en-CA" sz="3600" b="1" dirty="0"/>
              <a:t>C</a:t>
            </a:r>
            <a:r>
              <a:rPr lang="en-CA" sz="3600" b="1" dirty="0" smtClean="0"/>
              <a:t>an </a:t>
            </a:r>
            <a:r>
              <a:rPr lang="en-CA" sz="3600" b="1" dirty="0"/>
              <a:t>C</a:t>
            </a:r>
            <a:r>
              <a:rPr lang="en-CA" sz="3600" b="1" dirty="0" smtClean="0"/>
              <a:t>ount </a:t>
            </a:r>
            <a:r>
              <a:rPr lang="en-CA" sz="3600" b="1" dirty="0"/>
              <a:t>O</a:t>
            </a:r>
            <a:r>
              <a:rPr lang="en-CA" sz="3600" b="1" dirty="0" smtClean="0"/>
              <a:t>n</a:t>
            </a:r>
            <a:endParaRPr lang="en-CA" sz="3600" b="1" dirty="0"/>
          </a:p>
        </p:txBody>
      </p:sp>
      <p:sp>
        <p:nvSpPr>
          <p:cNvPr id="3" name="Content Placeholder 2"/>
          <p:cNvSpPr>
            <a:spLocks noGrp="1"/>
          </p:cNvSpPr>
          <p:nvPr>
            <p:ph idx="1"/>
          </p:nvPr>
        </p:nvSpPr>
        <p:spPr>
          <a:xfrm>
            <a:off x="1043492" y="1484784"/>
            <a:ext cx="6777317" cy="4968552"/>
          </a:xfrm>
        </p:spPr>
        <p:txBody>
          <a:bodyPr>
            <a:normAutofit lnSpcReduction="10000"/>
          </a:bodyPr>
          <a:lstStyle/>
          <a:p>
            <a:r>
              <a:rPr lang="en-CA" dirty="0" smtClean="0"/>
              <a:t>I will be your strongest advocate if you let me.  That requires that you do the same for me.</a:t>
            </a:r>
          </a:p>
          <a:p>
            <a:pPr marL="68580" indent="0">
              <a:buNone/>
            </a:pPr>
            <a:r>
              <a:rPr lang="en-CA" i="1" dirty="0" smtClean="0"/>
              <a:t>If things start to go off course, I will certainly:</a:t>
            </a:r>
          </a:p>
          <a:p>
            <a:r>
              <a:rPr lang="en-CA" dirty="0" smtClean="0"/>
              <a:t>Hold you accountable for the choices you make, good or bad.  Remember, choice is power – and with power comes responsibility.</a:t>
            </a:r>
          </a:p>
          <a:p>
            <a:r>
              <a:rPr lang="en-CA" dirty="0" smtClean="0"/>
              <a:t>Talk to you about my concerns directly, and give you a chance to respond.</a:t>
            </a:r>
          </a:p>
          <a:p>
            <a:r>
              <a:rPr lang="en-CA" dirty="0" smtClean="0"/>
              <a:t>Follow up that discussion with a  call home.</a:t>
            </a:r>
          </a:p>
          <a:p>
            <a:r>
              <a:rPr lang="en-CA" dirty="0" smtClean="0"/>
              <a:t>And, if need be, make a referral to the office.</a:t>
            </a:r>
            <a:endParaRPr lang="en-CA" dirty="0"/>
          </a:p>
        </p:txBody>
      </p:sp>
    </p:spTree>
    <p:extLst>
      <p:ext uri="{BB962C8B-B14F-4D97-AF65-F5344CB8AC3E}">
        <p14:creationId xmlns:p14="http://schemas.microsoft.com/office/powerpoint/2010/main" val="4228173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908720"/>
            <a:ext cx="7384666" cy="1143000"/>
          </a:xfrm>
        </p:spPr>
        <p:txBody>
          <a:bodyPr>
            <a:normAutofit fontScale="90000"/>
          </a:bodyPr>
          <a:lstStyle/>
          <a:p>
            <a:r>
              <a:rPr lang="en-CA" b="1" dirty="0" smtClean="0"/>
              <a:t>What You </a:t>
            </a:r>
            <a:r>
              <a:rPr lang="en-CA" b="1" dirty="0"/>
              <a:t>C</a:t>
            </a:r>
            <a:r>
              <a:rPr lang="en-CA" b="1" dirty="0" smtClean="0"/>
              <a:t>an </a:t>
            </a:r>
            <a:r>
              <a:rPr lang="en-CA" b="1" dirty="0"/>
              <a:t>E</a:t>
            </a:r>
            <a:r>
              <a:rPr lang="en-CA" b="1" dirty="0" smtClean="0"/>
              <a:t>xpect </a:t>
            </a:r>
            <a:r>
              <a:rPr lang="en-CA" b="1" dirty="0"/>
              <a:t>F</a:t>
            </a:r>
            <a:r>
              <a:rPr lang="en-CA" b="1" dirty="0" smtClean="0"/>
              <a:t>rom </a:t>
            </a:r>
            <a:r>
              <a:rPr lang="en-CA" b="1" dirty="0"/>
              <a:t>M</a:t>
            </a:r>
            <a:r>
              <a:rPr lang="en-CA" b="1" dirty="0" smtClean="0"/>
              <a:t>e</a:t>
            </a:r>
            <a:endParaRPr lang="en-CA" b="1" dirty="0"/>
          </a:p>
        </p:txBody>
      </p:sp>
      <p:sp>
        <p:nvSpPr>
          <p:cNvPr id="3" name="Content Placeholder 2"/>
          <p:cNvSpPr>
            <a:spLocks noGrp="1"/>
          </p:cNvSpPr>
          <p:nvPr>
            <p:ph idx="1"/>
          </p:nvPr>
        </p:nvSpPr>
        <p:spPr>
          <a:xfrm>
            <a:off x="827584" y="2204864"/>
            <a:ext cx="6993225" cy="3816424"/>
          </a:xfrm>
        </p:spPr>
        <p:txBody>
          <a:bodyPr>
            <a:normAutofit/>
          </a:bodyPr>
          <a:lstStyle/>
          <a:p>
            <a:r>
              <a:rPr lang="en-CA" dirty="0" smtClean="0"/>
              <a:t>Consistency in our routine when at all possible</a:t>
            </a:r>
          </a:p>
          <a:p>
            <a:r>
              <a:rPr lang="en-CA" dirty="0" smtClean="0"/>
              <a:t>Fairness in terms of rules and consequences</a:t>
            </a:r>
          </a:p>
          <a:p>
            <a:r>
              <a:rPr lang="en-CA" dirty="0" smtClean="0"/>
              <a:t>Dignity in dealing with poor choices (mine or yours)</a:t>
            </a:r>
          </a:p>
          <a:p>
            <a:r>
              <a:rPr lang="en-CA" dirty="0" smtClean="0"/>
              <a:t>Honesty</a:t>
            </a:r>
          </a:p>
          <a:p>
            <a:r>
              <a:rPr lang="en-CA" dirty="0" smtClean="0"/>
              <a:t>Clarity – I do my best to say what I mean, and mean what I say</a:t>
            </a:r>
            <a:endParaRPr lang="en-CA" dirty="0"/>
          </a:p>
        </p:txBody>
      </p:sp>
    </p:spTree>
    <p:extLst>
      <p:ext uri="{BB962C8B-B14F-4D97-AF65-F5344CB8AC3E}">
        <p14:creationId xmlns:p14="http://schemas.microsoft.com/office/powerpoint/2010/main" val="3288306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976493" cy="868362"/>
          </a:xfrm>
        </p:spPr>
        <p:txBody>
          <a:bodyPr/>
          <a:lstStyle/>
          <a:p>
            <a:r>
              <a:rPr lang="en-US" sz="4000" dirty="0" smtClean="0"/>
              <a:t>So if you had to choose 5 main rules for this class – what would they be?</a:t>
            </a:r>
            <a:endParaRPr lang="en-US" sz="4000" dirty="0"/>
          </a:p>
        </p:txBody>
      </p:sp>
      <p:sp>
        <p:nvSpPr>
          <p:cNvPr id="3" name="Content Placeholder 2"/>
          <p:cNvSpPr>
            <a:spLocks noGrp="1"/>
          </p:cNvSpPr>
          <p:nvPr>
            <p:ph idx="1"/>
          </p:nvPr>
        </p:nvSpPr>
        <p:spPr>
          <a:xfrm>
            <a:off x="914400" y="1735138"/>
            <a:ext cx="7313613" cy="4646190"/>
          </a:xfrm>
        </p:spPr>
        <p:txBody>
          <a:bodyPr/>
          <a:lstStyle/>
          <a:p>
            <a:pPr marL="0" indent="0">
              <a:buNone/>
            </a:pPr>
            <a:endParaRPr lang="en-US" dirty="0"/>
          </a:p>
        </p:txBody>
      </p:sp>
    </p:spTree>
    <p:extLst>
      <p:ext uri="{BB962C8B-B14F-4D97-AF65-F5344CB8AC3E}">
        <p14:creationId xmlns:p14="http://schemas.microsoft.com/office/powerpoint/2010/main" val="753095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b="1" dirty="0" smtClean="0"/>
              <a:t>Course Outline/Contract</a:t>
            </a:r>
            <a:endParaRPr lang="en-CA" sz="3600" b="1" dirty="0"/>
          </a:p>
        </p:txBody>
      </p:sp>
      <p:sp>
        <p:nvSpPr>
          <p:cNvPr id="3" name="Content Placeholder 2"/>
          <p:cNvSpPr>
            <a:spLocks noGrp="1"/>
          </p:cNvSpPr>
          <p:nvPr>
            <p:ph idx="1"/>
          </p:nvPr>
        </p:nvSpPr>
        <p:spPr/>
        <p:txBody>
          <a:bodyPr/>
          <a:lstStyle/>
          <a:p>
            <a:r>
              <a:rPr lang="en-CA" dirty="0" smtClean="0"/>
              <a:t>Refer to handouts</a:t>
            </a:r>
            <a:endParaRPr lang="en-CA" dirty="0"/>
          </a:p>
        </p:txBody>
      </p:sp>
    </p:spTree>
    <p:extLst>
      <p:ext uri="{BB962C8B-B14F-4D97-AF65-F5344CB8AC3E}">
        <p14:creationId xmlns:p14="http://schemas.microsoft.com/office/powerpoint/2010/main" val="270955292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06090"/>
          </a:xfrm>
        </p:spPr>
        <p:txBody>
          <a:bodyPr>
            <a:normAutofit fontScale="90000"/>
          </a:bodyPr>
          <a:lstStyle/>
          <a:p>
            <a:r>
              <a:rPr lang="en-CA" b="1" dirty="0" smtClean="0"/>
              <a:t>The Routine (generally speaking)</a:t>
            </a:r>
            <a:endParaRPr lang="en-CA" b="1" dirty="0"/>
          </a:p>
        </p:txBody>
      </p:sp>
      <p:sp>
        <p:nvSpPr>
          <p:cNvPr id="3" name="Content Placeholder 2"/>
          <p:cNvSpPr>
            <a:spLocks noGrp="1"/>
          </p:cNvSpPr>
          <p:nvPr>
            <p:ph idx="1"/>
          </p:nvPr>
        </p:nvSpPr>
        <p:spPr>
          <a:xfrm>
            <a:off x="179512" y="908720"/>
            <a:ext cx="8856984" cy="6120680"/>
          </a:xfrm>
        </p:spPr>
        <p:txBody>
          <a:bodyPr>
            <a:normAutofit fontScale="47500" lnSpcReduction="20000"/>
          </a:bodyPr>
          <a:lstStyle/>
          <a:p>
            <a:pPr marL="0" indent="0">
              <a:buNone/>
            </a:pPr>
            <a:r>
              <a:rPr lang="en-CA" sz="3800" b="1" i="1" dirty="0" smtClean="0"/>
              <a:t>At the beginning of class…</a:t>
            </a:r>
          </a:p>
          <a:p>
            <a:pPr>
              <a:buFont typeface="Wingdings" charset="2"/>
              <a:buChar char="²"/>
            </a:pPr>
            <a:r>
              <a:rPr lang="en-CA" sz="3800" dirty="0" smtClean="0"/>
              <a:t>Enter classroom – quietly.</a:t>
            </a:r>
          </a:p>
          <a:p>
            <a:pPr>
              <a:buFont typeface="Wingdings" charset="2"/>
              <a:buChar char="²"/>
            </a:pPr>
            <a:r>
              <a:rPr lang="en-CA" sz="3800" dirty="0" smtClean="0"/>
              <a:t>Take your seat, get materials out for class – this includes your sketchbook, any homework or assignments due – place them in the appropriate bin</a:t>
            </a:r>
            <a:r>
              <a:rPr lang="en-CA" sz="3800" dirty="0" smtClean="0"/>
              <a:t>.</a:t>
            </a:r>
          </a:p>
          <a:p>
            <a:pPr>
              <a:buFont typeface="Wingdings" charset="2"/>
              <a:buChar char="²"/>
            </a:pPr>
            <a:r>
              <a:rPr lang="en-CA" sz="3800" dirty="0" smtClean="0"/>
              <a:t>Work on the art prompt on the </a:t>
            </a:r>
            <a:r>
              <a:rPr lang="en-CA" sz="3800" dirty="0" err="1" smtClean="0"/>
              <a:t>SMARTboard</a:t>
            </a:r>
            <a:r>
              <a:rPr lang="en-CA" sz="3800" dirty="0" smtClean="0"/>
              <a:t> in </a:t>
            </a:r>
            <a:r>
              <a:rPr lang="en-CA" sz="3800" smtClean="0"/>
              <a:t>your Sketchbook (OR </a:t>
            </a:r>
            <a:r>
              <a:rPr lang="en-CA" sz="3800" dirty="0" smtClean="0"/>
              <a:t>if it is a class right after recess, get a SSR book and read for </a:t>
            </a:r>
            <a:r>
              <a:rPr lang="en-CA" sz="3800" smtClean="0"/>
              <a:t>15 minutes).</a:t>
            </a:r>
            <a:endParaRPr lang="en-CA" sz="3800" dirty="0" smtClean="0"/>
          </a:p>
          <a:p>
            <a:pPr>
              <a:buFont typeface="Wingdings" charset="2"/>
              <a:buChar char="²"/>
            </a:pPr>
            <a:r>
              <a:rPr lang="en-CA" sz="3800" dirty="0" smtClean="0"/>
              <a:t>We will start the lesson – possibly a demo; then you will be given time to work.</a:t>
            </a:r>
          </a:p>
          <a:p>
            <a:pPr marL="0" indent="0">
              <a:buNone/>
            </a:pPr>
            <a:r>
              <a:rPr lang="en-CA" sz="3800" b="1" i="1" dirty="0" smtClean="0"/>
              <a:t>10-15 minutes before the end of class…</a:t>
            </a:r>
          </a:p>
          <a:p>
            <a:pPr>
              <a:buFont typeface="Wingdings" charset="2"/>
              <a:buChar char="²"/>
            </a:pPr>
            <a:r>
              <a:rPr lang="en-CA" sz="3800" dirty="0" smtClean="0"/>
              <a:t>Clean up any materials you were using, and the area around your desk.  Clean up     is family time – this means that we do not leave until everything is put away.  Sometimes you will have to help someone else clean up – you will be repaid the favour.  It’s all about good karma.</a:t>
            </a:r>
            <a:endParaRPr lang="en-CA" sz="3800" i="1" dirty="0" smtClean="0"/>
          </a:p>
          <a:p>
            <a:pPr marL="0" indent="0">
              <a:buNone/>
            </a:pPr>
            <a:r>
              <a:rPr lang="en-CA" sz="3800" b="1" i="1" dirty="0" smtClean="0"/>
              <a:t>At the end of class…</a:t>
            </a:r>
          </a:p>
          <a:p>
            <a:pPr>
              <a:buFont typeface="Wingdings" charset="2"/>
              <a:buChar char="²"/>
            </a:pPr>
            <a:r>
              <a:rPr lang="en-CA" sz="3800" dirty="0" smtClean="0"/>
              <a:t>When you are dismissed, please push in your chair before you leave.  </a:t>
            </a:r>
            <a:r>
              <a:rPr lang="en-CA" sz="3800" u="sng" dirty="0" smtClean="0"/>
              <a:t>Please do not gather near the door before the end of class</a:t>
            </a:r>
            <a:r>
              <a:rPr lang="en-CA" sz="3800" dirty="0" smtClean="0"/>
              <a:t>.  I will let you know when it is time to leave.</a:t>
            </a:r>
          </a:p>
          <a:p>
            <a:pPr>
              <a:buFont typeface="Wingdings" charset="2"/>
              <a:buChar char="²"/>
            </a:pPr>
            <a:r>
              <a:rPr lang="en-CA" sz="3800" dirty="0" smtClean="0"/>
              <a:t>*Last period of the day – please put chair up on your desk before you leave.</a:t>
            </a:r>
          </a:p>
          <a:p>
            <a:pPr marL="0" indent="0">
              <a:buNone/>
            </a:pPr>
            <a:endParaRPr lang="en-CA" dirty="0"/>
          </a:p>
        </p:txBody>
      </p:sp>
    </p:spTree>
    <p:extLst>
      <p:ext uri="{BB962C8B-B14F-4D97-AF65-F5344CB8AC3E}">
        <p14:creationId xmlns:p14="http://schemas.microsoft.com/office/powerpoint/2010/main" val="304817111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 Your Sketchbook</a:t>
            </a:r>
            <a:endParaRPr lang="en-CA" dirty="0"/>
          </a:p>
        </p:txBody>
      </p:sp>
      <p:sp>
        <p:nvSpPr>
          <p:cNvPr id="4" name="Content Placeholder 3"/>
          <p:cNvSpPr>
            <a:spLocks noGrp="1"/>
          </p:cNvSpPr>
          <p:nvPr>
            <p:ph sz="half" idx="2"/>
          </p:nvPr>
        </p:nvSpPr>
        <p:spPr>
          <a:xfrm>
            <a:off x="971600" y="1628800"/>
            <a:ext cx="7242760" cy="4162401"/>
          </a:xfrm>
        </p:spPr>
        <p:txBody>
          <a:bodyPr>
            <a:normAutofit/>
          </a:bodyPr>
          <a:lstStyle/>
          <a:p>
            <a:pPr>
              <a:buFont typeface="Arial" panose="020B0604020202020204" pitchFamily="34" charset="0"/>
              <a:buChar char="•"/>
            </a:pPr>
            <a:r>
              <a:rPr lang="en-CA" sz="2800" dirty="0" smtClean="0"/>
              <a:t>Create a title page for this course.</a:t>
            </a:r>
          </a:p>
          <a:p>
            <a:pPr>
              <a:buFont typeface="Arial" panose="020B0604020202020204" pitchFamily="34" charset="0"/>
              <a:buChar char="•"/>
            </a:pPr>
            <a:r>
              <a:rPr lang="en-CA" sz="2800" dirty="0" smtClean="0"/>
              <a:t>It must include the words “Visual Arts 10”, the date and your full name.</a:t>
            </a:r>
          </a:p>
          <a:p>
            <a:pPr>
              <a:buFont typeface="Arial" panose="020B0604020202020204" pitchFamily="34" charset="0"/>
              <a:buChar char="•"/>
            </a:pPr>
            <a:r>
              <a:rPr lang="en-CA" sz="2800" dirty="0" smtClean="0"/>
              <a:t>Include visuals that represent you – so I might get to understand you a little better.</a:t>
            </a:r>
          </a:p>
          <a:p>
            <a:pPr marL="0" indent="0">
              <a:buNone/>
            </a:pPr>
            <a:endParaRPr lang="en-CA" sz="2800" dirty="0"/>
          </a:p>
        </p:txBody>
      </p:sp>
    </p:spTree>
    <p:extLst>
      <p:ext uri="{BB962C8B-B14F-4D97-AF65-F5344CB8AC3E}">
        <p14:creationId xmlns:p14="http://schemas.microsoft.com/office/powerpoint/2010/main" val="3324304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88640"/>
            <a:ext cx="7313613" cy="868362"/>
          </a:xfrm>
        </p:spPr>
        <p:txBody>
          <a:bodyPr/>
          <a:lstStyle/>
          <a:p>
            <a:r>
              <a:rPr lang="en-US" dirty="0" smtClean="0"/>
              <a:t>Your Art Experience</a:t>
            </a:r>
            <a:endParaRPr lang="en-US" dirty="0"/>
          </a:p>
        </p:txBody>
      </p:sp>
      <p:sp>
        <p:nvSpPr>
          <p:cNvPr id="6" name="Content Placeholder 5"/>
          <p:cNvSpPr>
            <a:spLocks noGrp="1"/>
          </p:cNvSpPr>
          <p:nvPr>
            <p:ph idx="1"/>
          </p:nvPr>
        </p:nvSpPr>
        <p:spPr>
          <a:xfrm>
            <a:off x="914400" y="1196752"/>
            <a:ext cx="7313613" cy="5184576"/>
          </a:xfrm>
        </p:spPr>
        <p:txBody>
          <a:bodyPr>
            <a:normAutofit fontScale="92500" lnSpcReduction="20000"/>
          </a:bodyPr>
          <a:lstStyle/>
          <a:p>
            <a:pPr marL="0" indent="0">
              <a:buNone/>
            </a:pPr>
            <a:r>
              <a:rPr lang="en-US" b="1" dirty="0" smtClean="0"/>
              <a:t>Answer the following questions on a new page in your sketchbook.  Don’t forget the date!</a:t>
            </a:r>
          </a:p>
          <a:p>
            <a:pPr marL="457200" indent="-457200">
              <a:buAutoNum type="arabicPeriod"/>
            </a:pPr>
            <a:r>
              <a:rPr lang="en-US" dirty="0" smtClean="0"/>
              <a:t>What brings you to this course?  An interest?  A requirement?  Both?</a:t>
            </a:r>
          </a:p>
          <a:p>
            <a:pPr marL="457200" indent="-457200">
              <a:buAutoNum type="arabicPeriod"/>
            </a:pPr>
            <a:r>
              <a:rPr lang="en-US" dirty="0" smtClean="0"/>
              <a:t>Do you have any past experience with Art; either making it or viewing it?  (Things to include might be drawing, painting, photography, videos, web design, programming or other experiences you might have).</a:t>
            </a:r>
          </a:p>
          <a:p>
            <a:pPr marL="457200" indent="-457200">
              <a:buAutoNum type="arabicPeriod"/>
            </a:pPr>
            <a:r>
              <a:rPr lang="en-US" dirty="0" smtClean="0"/>
              <a:t>How are you feeling about Art 10 at this point?</a:t>
            </a:r>
          </a:p>
          <a:p>
            <a:pPr marL="457200" indent="-457200">
              <a:buAutoNum type="arabicPeriod"/>
            </a:pPr>
            <a:r>
              <a:rPr lang="en-US" dirty="0" smtClean="0"/>
              <a:t>What do you expect to learn / want to learn in this class?</a:t>
            </a:r>
          </a:p>
          <a:p>
            <a:pPr marL="457200" indent="-457200">
              <a:buAutoNum type="arabicPeriod"/>
            </a:pPr>
            <a:r>
              <a:rPr lang="en-US" dirty="0" smtClean="0"/>
              <a:t>What are your expectations of me, as your teacher?</a:t>
            </a:r>
          </a:p>
          <a:p>
            <a:pPr marL="457200" indent="-457200">
              <a:buAutoNum type="arabicPeriod"/>
            </a:pPr>
            <a:r>
              <a:rPr lang="en-US" dirty="0" smtClean="0"/>
              <a:t>Give me your best personal definition of the word </a:t>
            </a:r>
            <a:r>
              <a:rPr lang="en-US" u="sng" dirty="0" smtClean="0"/>
              <a:t>Art</a:t>
            </a:r>
            <a:r>
              <a:rPr lang="en-US" dirty="0" smtClean="0"/>
              <a:t>.</a:t>
            </a:r>
          </a:p>
          <a:p>
            <a:pPr marL="457200" indent="-457200">
              <a:buAutoNum type="arabicPeriod"/>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87616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Get course outline and contract signed.</a:t>
            </a:r>
          </a:p>
          <a:p>
            <a:r>
              <a:rPr lang="en-US" dirty="0" smtClean="0"/>
              <a:t>Get course materials for Monday, Sept 8</a:t>
            </a:r>
            <a:r>
              <a:rPr lang="en-US" baseline="30000" dirty="0" smtClean="0"/>
              <a:t>th</a:t>
            </a:r>
            <a:r>
              <a:rPr lang="en-US" dirty="0" smtClean="0"/>
              <a:t>.</a:t>
            </a:r>
          </a:p>
          <a:p>
            <a:r>
              <a:rPr lang="en-US" dirty="0" smtClean="0"/>
              <a:t>Complete Art Experience Questions if you haven’t already done so and pass them in tomorrow at the start of class.</a:t>
            </a:r>
            <a:endParaRPr lang="en-US" dirty="0"/>
          </a:p>
        </p:txBody>
      </p:sp>
    </p:spTree>
    <p:extLst>
      <p:ext uri="{BB962C8B-B14F-4D97-AF65-F5344CB8AC3E}">
        <p14:creationId xmlns:p14="http://schemas.microsoft.com/office/powerpoint/2010/main" val="3083531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64704"/>
            <a:ext cx="7704856" cy="936104"/>
          </a:xfrm>
        </p:spPr>
        <p:txBody>
          <a:bodyPr>
            <a:noAutofit/>
          </a:bodyPr>
          <a:lstStyle/>
          <a:p>
            <a:r>
              <a:rPr lang="en-US" sz="3200" b="1" dirty="0" smtClean="0"/>
              <a:t>It’s a good thing we’re not Zombies…</a:t>
            </a:r>
            <a:endParaRPr lang="en-US" sz="3200" b="1" dirty="0"/>
          </a:p>
        </p:txBody>
      </p:sp>
      <p:sp>
        <p:nvSpPr>
          <p:cNvPr id="3" name="Content Placeholder 2"/>
          <p:cNvSpPr>
            <a:spLocks noGrp="1"/>
          </p:cNvSpPr>
          <p:nvPr>
            <p:ph idx="1"/>
          </p:nvPr>
        </p:nvSpPr>
        <p:spPr>
          <a:xfrm>
            <a:off x="683568" y="1844824"/>
            <a:ext cx="7632848" cy="4248472"/>
          </a:xfrm>
        </p:spPr>
        <p:txBody>
          <a:bodyPr>
            <a:normAutofit fontScale="85000" lnSpcReduction="20000"/>
          </a:bodyPr>
          <a:lstStyle/>
          <a:p>
            <a:pPr marL="68580" indent="0">
              <a:buNone/>
            </a:pPr>
            <a:r>
              <a:rPr lang="en-US" b="1" i="1" dirty="0" smtClean="0"/>
              <a:t>Taken from “The Zombie Survival Guide:  Zombie Attributes – Communication”</a:t>
            </a:r>
          </a:p>
          <a:p>
            <a:pPr marL="68580" indent="0">
              <a:buNone/>
            </a:pPr>
            <a:endParaRPr lang="en-US" dirty="0"/>
          </a:p>
          <a:p>
            <a:pPr marL="68580" indent="0">
              <a:buNone/>
            </a:pPr>
            <a:r>
              <a:rPr lang="en-US" dirty="0" smtClean="0"/>
              <a:t>“Zombies have no language skills.  Although their vocal cords are capable of speech, their brain is not.  The only vocal ability appears to be a deep-throated moan.  This moan is released when zombies identify prey.  The sound will remain low and steady until physical contact is made.  It will then shift in tone and volume as the zombie commences its attack.  This eerie sound, so typically associated with the walking dead, serves as a rallying cry for other zombies and, as has been recently discovered, is a potent psychological weapon.”</a:t>
            </a:r>
          </a:p>
          <a:p>
            <a:pPr marL="68580" indent="0">
              <a:buNone/>
            </a:pPr>
            <a:endParaRPr lang="en-US" dirty="0"/>
          </a:p>
          <a:p>
            <a:pPr marL="68580" indent="0">
              <a:buNone/>
            </a:pPr>
            <a:r>
              <a:rPr lang="en-US" b="1" dirty="0" smtClean="0"/>
              <a:t>Says something about the importance of communication, doesn’t it???</a:t>
            </a:r>
            <a:endParaRPr lang="en-US" b="1" dirty="0"/>
          </a:p>
        </p:txBody>
      </p:sp>
    </p:spTree>
    <p:extLst>
      <p:ext uri="{BB962C8B-B14F-4D97-AF65-F5344CB8AC3E}">
        <p14:creationId xmlns:p14="http://schemas.microsoft.com/office/powerpoint/2010/main" val="362168685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922114"/>
          </a:xfrm>
        </p:spPr>
        <p:txBody>
          <a:bodyPr>
            <a:normAutofit/>
          </a:bodyPr>
          <a:lstStyle/>
          <a:p>
            <a:r>
              <a:rPr lang="en-CA" sz="3600" b="1" dirty="0" smtClean="0"/>
              <a:t>Today’s Agenda</a:t>
            </a:r>
            <a:endParaRPr lang="en-CA" sz="3600" b="1" dirty="0"/>
          </a:p>
        </p:txBody>
      </p:sp>
      <p:sp>
        <p:nvSpPr>
          <p:cNvPr id="3" name="Content Placeholder 2"/>
          <p:cNvSpPr>
            <a:spLocks noGrp="1"/>
          </p:cNvSpPr>
          <p:nvPr>
            <p:ph idx="1"/>
          </p:nvPr>
        </p:nvSpPr>
        <p:spPr>
          <a:xfrm>
            <a:off x="467544" y="1628800"/>
            <a:ext cx="8229600" cy="4752528"/>
          </a:xfrm>
        </p:spPr>
        <p:txBody>
          <a:bodyPr>
            <a:normAutofit/>
          </a:bodyPr>
          <a:lstStyle/>
          <a:p>
            <a:pPr marL="514350" indent="-514350">
              <a:buAutoNum type="arabicPeriod"/>
            </a:pPr>
            <a:r>
              <a:rPr lang="en-CA" dirty="0" smtClean="0"/>
              <a:t>Introductions and Attendance</a:t>
            </a:r>
          </a:p>
          <a:p>
            <a:pPr marL="514350" indent="-514350">
              <a:buAutoNum type="arabicPeriod"/>
            </a:pPr>
            <a:r>
              <a:rPr lang="en-CA" dirty="0" smtClean="0"/>
              <a:t>Seating (for now)</a:t>
            </a:r>
          </a:p>
          <a:p>
            <a:pPr marL="514350" indent="-514350">
              <a:buAutoNum type="arabicPeriod"/>
            </a:pPr>
            <a:r>
              <a:rPr lang="en-CA" dirty="0" smtClean="0"/>
              <a:t>Classroom Tour / Facilities</a:t>
            </a:r>
          </a:p>
          <a:p>
            <a:pPr marL="514350" indent="-514350">
              <a:buAutoNum type="arabicPeriod"/>
            </a:pPr>
            <a:r>
              <a:rPr lang="en-CA" dirty="0" smtClean="0"/>
              <a:t>Emergency Preparedness – Fire Drill, Emergency Lockdown</a:t>
            </a:r>
          </a:p>
          <a:p>
            <a:pPr marL="514350" indent="-514350">
              <a:buAutoNum type="arabicPeriod"/>
            </a:pPr>
            <a:r>
              <a:rPr lang="en-CA" dirty="0"/>
              <a:t>Class discussion on rules and expectations </a:t>
            </a:r>
            <a:endParaRPr lang="en-CA" dirty="0" smtClean="0"/>
          </a:p>
          <a:p>
            <a:pPr marL="514350" indent="-514350">
              <a:buAutoNum type="arabicPeriod"/>
            </a:pPr>
            <a:r>
              <a:rPr lang="en-CA" dirty="0" smtClean="0"/>
              <a:t>Course Outline and Classroom Routine</a:t>
            </a:r>
          </a:p>
          <a:p>
            <a:pPr marL="514350" indent="-514350">
              <a:buAutoNum type="arabicPeriod"/>
            </a:pPr>
            <a:r>
              <a:rPr lang="en-CA" dirty="0" smtClean="0"/>
              <a:t>Sketchbooks</a:t>
            </a:r>
          </a:p>
        </p:txBody>
      </p:sp>
    </p:spTree>
    <p:extLst>
      <p:ext uri="{BB962C8B-B14F-4D97-AF65-F5344CB8AC3E}">
        <p14:creationId xmlns:p14="http://schemas.microsoft.com/office/powerpoint/2010/main" val="307512702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04664"/>
            <a:ext cx="7024744" cy="1143000"/>
          </a:xfrm>
        </p:spPr>
        <p:txBody>
          <a:bodyPr>
            <a:normAutofit/>
          </a:bodyPr>
          <a:lstStyle/>
          <a:p>
            <a:r>
              <a:rPr lang="en-CA" sz="3600" b="1" dirty="0" smtClean="0"/>
              <a:t>Class List/Attendance</a:t>
            </a:r>
            <a:endParaRPr lang="en-CA" sz="3600" b="1" dirty="0"/>
          </a:p>
        </p:txBody>
      </p:sp>
      <p:sp>
        <p:nvSpPr>
          <p:cNvPr id="3" name="Content Placeholder 2"/>
          <p:cNvSpPr>
            <a:spLocks noGrp="1"/>
          </p:cNvSpPr>
          <p:nvPr>
            <p:ph idx="1"/>
          </p:nvPr>
        </p:nvSpPr>
        <p:spPr>
          <a:xfrm>
            <a:off x="611560" y="1772816"/>
            <a:ext cx="7209249" cy="4059813"/>
          </a:xfrm>
        </p:spPr>
        <p:txBody>
          <a:bodyPr/>
          <a:lstStyle/>
          <a:p>
            <a:r>
              <a:rPr lang="en-CA" dirty="0" smtClean="0"/>
              <a:t>I’m Mrs. Kirk, more about me later.</a:t>
            </a:r>
          </a:p>
          <a:p>
            <a:r>
              <a:rPr lang="en-CA" dirty="0" smtClean="0"/>
              <a:t>We’re going to run through the class list – you tell me the name you prefer – I’m going to do attendance as we go through the list.</a:t>
            </a:r>
          </a:p>
          <a:p>
            <a:r>
              <a:rPr lang="en-CA" dirty="0" smtClean="0"/>
              <a:t>After we’re done the list, I’m going to ask you to sit in alphabetical order (please and thank you; it’s not permanent).</a:t>
            </a:r>
            <a:endParaRPr lang="en-CA" dirty="0"/>
          </a:p>
        </p:txBody>
      </p:sp>
    </p:spTree>
    <p:extLst>
      <p:ext uri="{BB962C8B-B14F-4D97-AF65-F5344CB8AC3E}">
        <p14:creationId xmlns:p14="http://schemas.microsoft.com/office/powerpoint/2010/main" val="13524601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76672"/>
            <a:ext cx="7024744" cy="1143000"/>
          </a:xfrm>
        </p:spPr>
        <p:txBody>
          <a:bodyPr>
            <a:normAutofit/>
          </a:bodyPr>
          <a:lstStyle/>
          <a:p>
            <a:r>
              <a:rPr lang="en-CA" sz="3600" b="1" dirty="0" smtClean="0"/>
              <a:t>Classroom Tour</a:t>
            </a:r>
            <a:endParaRPr lang="en-CA" sz="3600" b="1" dirty="0"/>
          </a:p>
        </p:txBody>
      </p:sp>
      <p:sp>
        <p:nvSpPr>
          <p:cNvPr id="3" name="Content Placeholder 2"/>
          <p:cNvSpPr>
            <a:spLocks noGrp="1"/>
          </p:cNvSpPr>
          <p:nvPr>
            <p:ph idx="1"/>
          </p:nvPr>
        </p:nvSpPr>
        <p:spPr>
          <a:xfrm>
            <a:off x="827584" y="1700808"/>
            <a:ext cx="6777317" cy="3941025"/>
          </a:xfrm>
        </p:spPr>
        <p:txBody>
          <a:bodyPr>
            <a:normAutofit/>
          </a:bodyPr>
          <a:lstStyle/>
          <a:p>
            <a:r>
              <a:rPr lang="en-CA" dirty="0" smtClean="0"/>
              <a:t>Our space (yours and mine)</a:t>
            </a:r>
          </a:p>
          <a:p>
            <a:r>
              <a:rPr lang="en-CA" dirty="0" smtClean="0"/>
              <a:t>Sharing of this space with other students </a:t>
            </a:r>
          </a:p>
          <a:p>
            <a:r>
              <a:rPr lang="en-CA" dirty="0" smtClean="0"/>
              <a:t>Class materials for your use</a:t>
            </a:r>
          </a:p>
          <a:p>
            <a:r>
              <a:rPr lang="en-CA" dirty="0" smtClean="0"/>
              <a:t>Classroom materials that are for my use</a:t>
            </a:r>
          </a:p>
          <a:p>
            <a:pPr marL="0" indent="0">
              <a:buNone/>
            </a:pPr>
            <a:endParaRPr lang="en-CA" dirty="0"/>
          </a:p>
        </p:txBody>
      </p:sp>
    </p:spTree>
    <p:extLst>
      <p:ext uri="{BB962C8B-B14F-4D97-AF65-F5344CB8AC3E}">
        <p14:creationId xmlns:p14="http://schemas.microsoft.com/office/powerpoint/2010/main" val="261712799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76672"/>
            <a:ext cx="7024744" cy="1143000"/>
          </a:xfrm>
        </p:spPr>
        <p:txBody>
          <a:bodyPr>
            <a:normAutofit/>
          </a:bodyPr>
          <a:lstStyle/>
          <a:p>
            <a:r>
              <a:rPr lang="en-CA" sz="3600" b="1" dirty="0" smtClean="0"/>
              <a:t>Emergency Preparedness</a:t>
            </a:r>
            <a:endParaRPr lang="en-CA" sz="3600" b="1" dirty="0"/>
          </a:p>
        </p:txBody>
      </p:sp>
      <p:sp>
        <p:nvSpPr>
          <p:cNvPr id="3" name="Content Placeholder 2"/>
          <p:cNvSpPr>
            <a:spLocks noGrp="1"/>
          </p:cNvSpPr>
          <p:nvPr>
            <p:ph idx="1"/>
          </p:nvPr>
        </p:nvSpPr>
        <p:spPr>
          <a:xfrm>
            <a:off x="611560" y="1772816"/>
            <a:ext cx="7209249" cy="4059813"/>
          </a:xfrm>
        </p:spPr>
        <p:txBody>
          <a:bodyPr/>
          <a:lstStyle/>
          <a:p>
            <a:r>
              <a:rPr lang="en-CA" dirty="0" smtClean="0"/>
              <a:t>In case of Fire…</a:t>
            </a:r>
          </a:p>
          <a:p>
            <a:endParaRPr lang="en-CA" dirty="0"/>
          </a:p>
          <a:p>
            <a:endParaRPr lang="en-CA" dirty="0" smtClean="0"/>
          </a:p>
          <a:p>
            <a:endParaRPr lang="en-CA" dirty="0" smtClean="0"/>
          </a:p>
          <a:p>
            <a:r>
              <a:rPr lang="en-CA" dirty="0" smtClean="0"/>
              <a:t>In case of Emergency Lockdown…</a:t>
            </a:r>
            <a:endParaRPr lang="en-CA" dirty="0"/>
          </a:p>
        </p:txBody>
      </p:sp>
    </p:spTree>
    <p:extLst>
      <p:ext uri="{BB962C8B-B14F-4D97-AF65-F5344CB8AC3E}">
        <p14:creationId xmlns:p14="http://schemas.microsoft.com/office/powerpoint/2010/main" val="144750565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369" y="1628800"/>
            <a:ext cx="7488832" cy="4801314"/>
          </a:xfrm>
          <a:prstGeom prst="rect">
            <a:avLst/>
          </a:prstGeom>
        </p:spPr>
        <p:txBody>
          <a:bodyPr wrap="square">
            <a:spAutoFit/>
          </a:bodyPr>
          <a:lstStyle/>
          <a:p>
            <a:r>
              <a:rPr lang="en-CA" dirty="0"/>
              <a:t>The longer I live, the more I realize the impact of attitude on life. Attitude, to me, is more important than facts. It is more important than the past, than education, than money, than circumstances, than failure, than successes, than what other people think or say or do. It is more important than appearance, giftedness, or skill.</a:t>
            </a:r>
          </a:p>
          <a:p>
            <a:endParaRPr lang="en-CA" dirty="0"/>
          </a:p>
          <a:p>
            <a:r>
              <a:rPr lang="en-CA" dirty="0"/>
              <a:t>It will make or break a company... a person... a home. </a:t>
            </a:r>
            <a:r>
              <a:rPr lang="en-CA" b="1" i="1" dirty="0"/>
              <a:t>The remarkable thing is we have a </a:t>
            </a:r>
            <a:r>
              <a:rPr lang="en-CA" b="1" i="1" dirty="0">
                <a:solidFill>
                  <a:schemeClr val="bg2">
                    <a:lumMod val="50000"/>
                  </a:schemeClr>
                </a:solidFill>
              </a:rPr>
              <a:t>choice </a:t>
            </a:r>
            <a:r>
              <a:rPr lang="en-CA" b="1" i="1" dirty="0"/>
              <a:t>every day regarding the attitude we will embrace for that day</a:t>
            </a:r>
            <a:r>
              <a:rPr lang="en-CA" dirty="0"/>
              <a:t>. We cannot change our past... we cannot change how other people will act.</a:t>
            </a:r>
          </a:p>
          <a:p>
            <a:endParaRPr lang="en-CA" dirty="0"/>
          </a:p>
          <a:p>
            <a:r>
              <a:rPr lang="en-CA" b="1" dirty="0"/>
              <a:t>The only thing we can do is play on the one thing we have, and that is our attitude... I am convinced that life is 10% what happens to me and 90% how I react to it. </a:t>
            </a:r>
            <a:r>
              <a:rPr lang="en-CA" dirty="0"/>
              <a:t>And so it is with you... we are in charge of our Attitudes.</a:t>
            </a:r>
          </a:p>
          <a:p>
            <a:endParaRPr lang="en-CA" dirty="0"/>
          </a:p>
          <a:p>
            <a:r>
              <a:rPr lang="en-CA" dirty="0"/>
              <a:t>- Charles </a:t>
            </a:r>
            <a:r>
              <a:rPr lang="en-CA" dirty="0" err="1"/>
              <a:t>Swindoll</a:t>
            </a:r>
            <a:endParaRPr lang="en-CA" dirty="0"/>
          </a:p>
        </p:txBody>
      </p:sp>
      <p:sp>
        <p:nvSpPr>
          <p:cNvPr id="5" name="Title 4"/>
          <p:cNvSpPr>
            <a:spLocks noGrp="1"/>
          </p:cNvSpPr>
          <p:nvPr>
            <p:ph type="title"/>
          </p:nvPr>
        </p:nvSpPr>
        <p:spPr>
          <a:xfrm>
            <a:off x="714369" y="332656"/>
            <a:ext cx="7024744" cy="1143000"/>
          </a:xfrm>
        </p:spPr>
        <p:txBody>
          <a:bodyPr/>
          <a:lstStyle/>
          <a:p>
            <a:r>
              <a:rPr lang="en-CA" b="1" dirty="0" smtClean="0"/>
              <a:t>Attitudes</a:t>
            </a:r>
            <a:endParaRPr lang="en-CA" b="1" dirty="0"/>
          </a:p>
        </p:txBody>
      </p:sp>
    </p:spTree>
    <p:extLst>
      <p:ext uri="{BB962C8B-B14F-4D97-AF65-F5344CB8AC3E}">
        <p14:creationId xmlns:p14="http://schemas.microsoft.com/office/powerpoint/2010/main" val="4263836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404664"/>
            <a:ext cx="7024744" cy="1143000"/>
          </a:xfrm>
        </p:spPr>
        <p:txBody>
          <a:bodyPr>
            <a:normAutofit fontScale="90000"/>
          </a:bodyPr>
          <a:lstStyle/>
          <a:p>
            <a:r>
              <a:rPr lang="en-CA" b="1" dirty="0" smtClean="0"/>
              <a:t>My Expectations of You (generally speaking) </a:t>
            </a:r>
            <a:br>
              <a:rPr lang="en-CA" b="1" dirty="0" smtClean="0"/>
            </a:br>
            <a:r>
              <a:rPr lang="en-CA" dirty="0" smtClean="0"/>
              <a:t>– </a:t>
            </a:r>
            <a:r>
              <a:rPr lang="en-CA" sz="2200" b="1" dirty="0" smtClean="0"/>
              <a:t>see poster for reminders…</a:t>
            </a:r>
            <a:endParaRPr lang="en-CA" sz="2200" b="1" dirty="0"/>
          </a:p>
        </p:txBody>
      </p:sp>
      <p:sp>
        <p:nvSpPr>
          <p:cNvPr id="3" name="Content Placeholder 2"/>
          <p:cNvSpPr>
            <a:spLocks noGrp="1"/>
          </p:cNvSpPr>
          <p:nvPr>
            <p:ph idx="1"/>
          </p:nvPr>
        </p:nvSpPr>
        <p:spPr>
          <a:xfrm>
            <a:off x="755576" y="2060848"/>
            <a:ext cx="7488832" cy="4464496"/>
          </a:xfrm>
        </p:spPr>
        <p:txBody>
          <a:bodyPr>
            <a:normAutofit fontScale="77500" lnSpcReduction="20000"/>
          </a:bodyPr>
          <a:lstStyle/>
          <a:p>
            <a:r>
              <a:rPr lang="en-CA" dirty="0" smtClean="0"/>
              <a:t>I expect you to </a:t>
            </a:r>
            <a:r>
              <a:rPr lang="en-CA" b="1" dirty="0" smtClean="0"/>
              <a:t>give and receive </a:t>
            </a:r>
            <a:r>
              <a:rPr lang="en-CA" dirty="0" smtClean="0"/>
              <a:t>respect.</a:t>
            </a:r>
          </a:p>
          <a:p>
            <a:r>
              <a:rPr lang="en-CA" dirty="0" smtClean="0"/>
              <a:t>I expect that you will </a:t>
            </a:r>
            <a:r>
              <a:rPr lang="en-CA" b="1" dirty="0" smtClean="0"/>
              <a:t>contribute in a positive way </a:t>
            </a:r>
            <a:r>
              <a:rPr lang="en-CA" dirty="0" smtClean="0"/>
              <a:t>to make this a safe space for all.</a:t>
            </a:r>
          </a:p>
          <a:p>
            <a:r>
              <a:rPr lang="en-CA" dirty="0" smtClean="0"/>
              <a:t>I expect you to </a:t>
            </a:r>
            <a:r>
              <a:rPr lang="en-CA" b="1" dirty="0" smtClean="0"/>
              <a:t>try your best </a:t>
            </a:r>
            <a:r>
              <a:rPr lang="en-CA" dirty="0" smtClean="0"/>
              <a:t>at all times.</a:t>
            </a:r>
          </a:p>
          <a:p>
            <a:r>
              <a:rPr lang="en-CA" dirty="0" smtClean="0"/>
              <a:t>I expect you to </a:t>
            </a:r>
            <a:r>
              <a:rPr lang="en-CA" b="1" dirty="0" smtClean="0"/>
              <a:t>come prepared </a:t>
            </a:r>
            <a:r>
              <a:rPr lang="en-CA" dirty="0" smtClean="0"/>
              <a:t>to </a:t>
            </a:r>
            <a:r>
              <a:rPr lang="en-CA" b="1" dirty="0" smtClean="0"/>
              <a:t>complete work </a:t>
            </a:r>
            <a:r>
              <a:rPr lang="en-CA" dirty="0" smtClean="0"/>
              <a:t>to the best of your ability.</a:t>
            </a:r>
          </a:p>
          <a:p>
            <a:r>
              <a:rPr lang="en-CA" dirty="0" smtClean="0"/>
              <a:t>I expect you to </a:t>
            </a:r>
            <a:r>
              <a:rPr lang="en-CA" b="1" u="sng" dirty="0" smtClean="0"/>
              <a:t>come to class</a:t>
            </a:r>
            <a:r>
              <a:rPr lang="en-CA" b="1" dirty="0" smtClean="0"/>
              <a:t> </a:t>
            </a:r>
            <a:r>
              <a:rPr lang="en-CA" dirty="0" smtClean="0"/>
              <a:t>and </a:t>
            </a:r>
            <a:r>
              <a:rPr lang="en-CA" b="1" u="sng" dirty="0" smtClean="0"/>
              <a:t>pass your work in on time</a:t>
            </a:r>
            <a:r>
              <a:rPr lang="en-CA" dirty="0" smtClean="0"/>
              <a:t>.  No excuses!</a:t>
            </a:r>
          </a:p>
          <a:p>
            <a:r>
              <a:rPr lang="en-CA" dirty="0" smtClean="0"/>
              <a:t>I expect you to </a:t>
            </a:r>
            <a:r>
              <a:rPr lang="en-CA" b="1" dirty="0" smtClean="0"/>
              <a:t>ask for help </a:t>
            </a:r>
            <a:r>
              <a:rPr lang="en-CA" dirty="0" smtClean="0"/>
              <a:t>when you don’t understand something or need clarification.</a:t>
            </a:r>
          </a:p>
          <a:p>
            <a:r>
              <a:rPr lang="en-CA" dirty="0" smtClean="0"/>
              <a:t>I expect you to </a:t>
            </a:r>
            <a:r>
              <a:rPr lang="en-CA" b="1" dirty="0" smtClean="0"/>
              <a:t>demonstrate empathy</a:t>
            </a:r>
            <a:r>
              <a:rPr lang="en-CA" dirty="0" smtClean="0"/>
              <a:t> and show compassion for others.</a:t>
            </a:r>
          </a:p>
          <a:p>
            <a:endParaRPr lang="en-CA" dirty="0"/>
          </a:p>
        </p:txBody>
      </p:sp>
    </p:spTree>
    <p:extLst>
      <p:ext uri="{BB962C8B-B14F-4D97-AF65-F5344CB8AC3E}">
        <p14:creationId xmlns:p14="http://schemas.microsoft.com/office/powerpoint/2010/main" val="2749601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332656"/>
            <a:ext cx="7240650" cy="1008112"/>
          </a:xfrm>
        </p:spPr>
        <p:txBody>
          <a:bodyPr>
            <a:noAutofit/>
          </a:bodyPr>
          <a:lstStyle/>
          <a:p>
            <a:r>
              <a:rPr lang="en-CA" sz="3200" b="1" dirty="0" smtClean="0"/>
              <a:t>“Consequence is no coincidence.”  </a:t>
            </a:r>
            <a:br>
              <a:rPr lang="en-CA" sz="3200" b="1" dirty="0" smtClean="0"/>
            </a:br>
            <a:r>
              <a:rPr lang="en-CA" sz="3200" b="1" dirty="0" smtClean="0"/>
              <a:t>                                                   </a:t>
            </a:r>
            <a:r>
              <a:rPr lang="en-CA" sz="2000" b="1" dirty="0" smtClean="0"/>
              <a:t>- L. Hill</a:t>
            </a:r>
            <a:endParaRPr lang="en-CA" sz="2000" b="1" dirty="0"/>
          </a:p>
        </p:txBody>
      </p:sp>
      <p:sp>
        <p:nvSpPr>
          <p:cNvPr id="3" name="Content Placeholder 2"/>
          <p:cNvSpPr>
            <a:spLocks noGrp="1"/>
          </p:cNvSpPr>
          <p:nvPr>
            <p:ph idx="1"/>
          </p:nvPr>
        </p:nvSpPr>
        <p:spPr>
          <a:xfrm>
            <a:off x="899592" y="1628800"/>
            <a:ext cx="6921217" cy="4608512"/>
          </a:xfrm>
        </p:spPr>
        <p:txBody>
          <a:bodyPr>
            <a:normAutofit fontScale="85000" lnSpcReduction="20000"/>
          </a:bodyPr>
          <a:lstStyle/>
          <a:p>
            <a:pPr marL="68580" indent="0">
              <a:buNone/>
            </a:pPr>
            <a:r>
              <a:rPr lang="en-CA" b="1" dirty="0" smtClean="0"/>
              <a:t>So what happens when someone makes a poor choice in class?  </a:t>
            </a:r>
          </a:p>
          <a:p>
            <a:r>
              <a:rPr lang="en-CA" dirty="0" smtClean="0"/>
              <a:t>I will speak to you directly.  </a:t>
            </a:r>
          </a:p>
          <a:p>
            <a:r>
              <a:rPr lang="en-CA" dirty="0" smtClean="0"/>
              <a:t>I will  identify the source of the issue (behavior choice, lack of effort, disruption, etc.)and why it is an issue.</a:t>
            </a:r>
          </a:p>
          <a:p>
            <a:r>
              <a:rPr lang="en-CA" dirty="0" smtClean="0"/>
              <a:t>I will let you know what your options are in that particular moment.</a:t>
            </a:r>
          </a:p>
          <a:p>
            <a:r>
              <a:rPr lang="en-CA" dirty="0" smtClean="0"/>
              <a:t>I will let you know what the appropriate consequences (good or bad) for those choices may be.</a:t>
            </a:r>
          </a:p>
          <a:p>
            <a:r>
              <a:rPr lang="en-CA" dirty="0" smtClean="0"/>
              <a:t>I will give you a chance to make a decision about how you will choose to respond.</a:t>
            </a:r>
          </a:p>
          <a:p>
            <a:r>
              <a:rPr lang="en-CA" dirty="0" smtClean="0"/>
              <a:t>We will proceed from there.</a:t>
            </a:r>
          </a:p>
          <a:p>
            <a:endParaRPr lang="en-CA" dirty="0" smtClean="0"/>
          </a:p>
          <a:p>
            <a:endParaRPr lang="en-CA" dirty="0"/>
          </a:p>
        </p:txBody>
      </p:sp>
    </p:spTree>
    <p:extLst>
      <p:ext uri="{BB962C8B-B14F-4D97-AF65-F5344CB8AC3E}">
        <p14:creationId xmlns:p14="http://schemas.microsoft.com/office/powerpoint/2010/main" val="4263611240"/>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169</TotalTime>
  <Words>1315</Words>
  <Application>Microsoft Macintosh PowerPoint</Application>
  <PresentationFormat>On-screen Show (4:3)</PresentationFormat>
  <Paragraphs>98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Inkwell</vt:lpstr>
      <vt:lpstr>Welcome to Visual Arts 10   Room 159 - Mrs. Kirk</vt:lpstr>
      <vt:lpstr>It’s a good thing we’re not Zombies…</vt:lpstr>
      <vt:lpstr>Today’s Agenda</vt:lpstr>
      <vt:lpstr>Class List/Attendance</vt:lpstr>
      <vt:lpstr>Classroom Tour</vt:lpstr>
      <vt:lpstr>Emergency Preparedness</vt:lpstr>
      <vt:lpstr>Attitudes</vt:lpstr>
      <vt:lpstr>My Expectations of You (generally speaking)  – see poster for reminders…</vt:lpstr>
      <vt:lpstr>“Consequence is no coincidence.”                                                      - L. Hill</vt:lpstr>
      <vt:lpstr>What You Can Count On</vt:lpstr>
      <vt:lpstr>What You Can Expect From Me</vt:lpstr>
      <vt:lpstr>So if you had to choose 5 main rules for this class – what would they be?</vt:lpstr>
      <vt:lpstr>Course Outline/Contract</vt:lpstr>
      <vt:lpstr>The Routine (generally speaking)</vt:lpstr>
      <vt:lpstr>In Your Sketchbook</vt:lpstr>
      <vt:lpstr>Your Art Experience</vt:lpstr>
      <vt:lpstr>Homework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English 10</dc:title>
  <dc:creator>Erika</dc:creator>
  <cp:lastModifiedBy>Erika Kirk</cp:lastModifiedBy>
  <cp:revision>32</cp:revision>
  <dcterms:created xsi:type="dcterms:W3CDTF">2012-08-25T17:37:37Z</dcterms:created>
  <dcterms:modified xsi:type="dcterms:W3CDTF">2014-09-02T22:00:09Z</dcterms:modified>
</cp:coreProperties>
</file>