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65" r:id="rId5"/>
    <p:sldId id="257" r:id="rId6"/>
    <p:sldId id="259" r:id="rId7"/>
    <p:sldId id="262"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2FBA0D7-D509-48FF-8E03-425848D838AA}" type="datetimeFigureOut">
              <a:rPr lang="en-CA" smtClean="0"/>
              <a:t>10/12/2013</a:t>
            </a:fld>
            <a:endParaRPr lang="en-CA"/>
          </a:p>
        </p:txBody>
      </p:sp>
      <p:sp>
        <p:nvSpPr>
          <p:cNvPr id="5" name="Footer Placeholder 4"/>
          <p:cNvSpPr>
            <a:spLocks noGrp="1"/>
          </p:cNvSpPr>
          <p:nvPr>
            <p:ph type="ftr" sz="quarter" idx="11"/>
          </p:nvPr>
        </p:nvSpPr>
        <p:spPr/>
        <p:txBody>
          <a:bodyPr/>
          <a:lstStyle/>
          <a:p>
            <a:endParaRPr lang="en-CA"/>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0C7DD3C-5015-4D3B-A7B1-D75A2CE56AD5}" type="slidenum">
              <a:rPr lang="en-CA" smtClean="0"/>
              <a:t>‹#›</a:t>
            </a:fld>
            <a:endParaRPr lang="en-CA"/>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FBA0D7-D509-48FF-8E03-425848D838AA}" type="datetimeFigureOut">
              <a:rPr lang="en-CA" smtClean="0"/>
              <a:t>10/12/2013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C7DD3C-5015-4D3B-A7B1-D75A2CE56AD5}"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FBA0D7-D509-48FF-8E03-425848D838AA}" type="datetimeFigureOut">
              <a:rPr lang="en-CA" smtClean="0"/>
              <a:t>10/12/2013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C7DD3C-5015-4D3B-A7B1-D75A2CE56AD5}"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FBA0D7-D509-48FF-8E03-425848D838AA}" type="datetimeFigureOut">
              <a:rPr lang="en-CA" smtClean="0"/>
              <a:t>10/12/2013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C7DD3C-5015-4D3B-A7B1-D75A2CE56AD5}"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2FBA0D7-D509-48FF-8E03-425848D838AA}" type="datetimeFigureOut">
              <a:rPr lang="en-CA" smtClean="0"/>
              <a:t>10/12/2013</a:t>
            </a:fld>
            <a:endParaRPr lang="en-CA"/>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C7DD3C-5015-4D3B-A7B1-D75A2CE56AD5}" type="slidenum">
              <a:rPr lang="en-CA" smtClean="0"/>
              <a:t>‹#›</a:t>
            </a:fld>
            <a:endParaRPr lang="en-CA"/>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FBA0D7-D509-48FF-8E03-425848D838AA}" type="datetimeFigureOut">
              <a:rPr lang="en-CA" smtClean="0"/>
              <a:t>10/12/2013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0C7DD3C-5015-4D3B-A7B1-D75A2CE56AD5}"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FBA0D7-D509-48FF-8E03-425848D838AA}" type="datetimeFigureOut">
              <a:rPr lang="en-CA" smtClean="0"/>
              <a:t>10/12/2013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0C7DD3C-5015-4D3B-A7B1-D75A2CE56AD5}"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FBA0D7-D509-48FF-8E03-425848D838AA}" type="datetimeFigureOut">
              <a:rPr lang="en-CA" smtClean="0"/>
              <a:t>10/12/2013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0C7DD3C-5015-4D3B-A7B1-D75A2CE56AD5}"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2FBA0D7-D509-48FF-8E03-425848D838AA}" type="datetimeFigureOut">
              <a:rPr lang="en-CA" smtClean="0"/>
              <a:t>10/12/2013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0C7DD3C-5015-4D3B-A7B1-D75A2CE56AD5}"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FBA0D7-D509-48FF-8E03-425848D838AA}" type="datetimeFigureOut">
              <a:rPr lang="en-CA" smtClean="0"/>
              <a:t>10/12/2013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0C7DD3C-5015-4D3B-A7B1-D75A2CE56AD5}" type="slidenum">
              <a:rPr lang="en-CA" smtClean="0"/>
              <a:t>‹#›</a:t>
            </a:fld>
            <a:endParaRPr lang="en-CA"/>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E2FBA0D7-D509-48FF-8E03-425848D838AA}" type="datetimeFigureOut">
              <a:rPr lang="en-CA" smtClean="0"/>
              <a:t>10/12/2013</a:t>
            </a:fld>
            <a:endParaRPr lang="en-CA"/>
          </a:p>
        </p:txBody>
      </p:sp>
      <p:sp>
        <p:nvSpPr>
          <p:cNvPr id="7" name="Slide Number Placeholder 6"/>
          <p:cNvSpPr>
            <a:spLocks noGrp="1"/>
          </p:cNvSpPr>
          <p:nvPr>
            <p:ph type="sldNum" sz="quarter" idx="12"/>
          </p:nvPr>
        </p:nvSpPr>
        <p:spPr/>
        <p:txBody>
          <a:bodyPr/>
          <a:lstStyle/>
          <a:p>
            <a:fld id="{B0C7DD3C-5015-4D3B-A7B1-D75A2CE56AD5}" type="slidenum">
              <a:rPr lang="en-CA" smtClean="0"/>
              <a:t>‹#›</a:t>
            </a:fld>
            <a:endParaRPr lang="en-CA"/>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CA"/>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E2FBA0D7-D509-48FF-8E03-425848D838AA}" type="datetimeFigureOut">
              <a:rPr lang="en-CA" smtClean="0"/>
              <a:t>10/12/2013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0C7DD3C-5015-4D3B-A7B1-D75A2CE56AD5}" type="slidenum">
              <a:rPr lang="en-CA" smtClean="0"/>
              <a:t>‹#›</a:t>
            </a:fld>
            <a:endParaRPr lang="en-CA"/>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Aunt_Jemima"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CA" dirty="0" smtClean="0"/>
              <a:t>Mentor Texts</a:t>
            </a:r>
            <a:endParaRPr lang="en-CA" dirty="0"/>
          </a:p>
        </p:txBody>
      </p:sp>
      <p:sp>
        <p:nvSpPr>
          <p:cNvPr id="2" name="Title 1"/>
          <p:cNvSpPr>
            <a:spLocks noGrp="1"/>
          </p:cNvSpPr>
          <p:nvPr>
            <p:ph type="ctrTitle"/>
          </p:nvPr>
        </p:nvSpPr>
        <p:spPr/>
        <p:txBody>
          <a:bodyPr/>
          <a:lstStyle/>
          <a:p>
            <a:r>
              <a:rPr lang="en-CA" dirty="0" smtClean="0"/>
              <a:t>Point of View</a:t>
            </a:r>
            <a:endParaRPr lang="en-CA" dirty="0"/>
          </a:p>
        </p:txBody>
      </p:sp>
    </p:spTree>
    <p:extLst>
      <p:ext uri="{BB962C8B-B14F-4D97-AF65-F5344CB8AC3E}">
        <p14:creationId xmlns:p14="http://schemas.microsoft.com/office/powerpoint/2010/main" val="3968111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Point of View</a:t>
            </a:r>
            <a:endParaRPr lang="en-CA" dirty="0"/>
          </a:p>
        </p:txBody>
      </p:sp>
      <p:sp>
        <p:nvSpPr>
          <p:cNvPr id="3" name="Content Placeholder 2"/>
          <p:cNvSpPr>
            <a:spLocks noGrp="1"/>
          </p:cNvSpPr>
          <p:nvPr>
            <p:ph idx="1"/>
          </p:nvPr>
        </p:nvSpPr>
        <p:spPr>
          <a:xfrm>
            <a:off x="457200" y="1752600"/>
            <a:ext cx="8229600" cy="4844752"/>
          </a:xfrm>
        </p:spPr>
        <p:txBody>
          <a:bodyPr>
            <a:normAutofit fontScale="92500" lnSpcReduction="20000"/>
          </a:bodyPr>
          <a:lstStyle/>
          <a:p>
            <a:pPr marL="114300" indent="0">
              <a:buNone/>
            </a:pPr>
            <a:r>
              <a:rPr lang="en-CA" b="1" dirty="0"/>
              <a:t>Point of View</a:t>
            </a:r>
            <a:r>
              <a:rPr lang="en-CA" dirty="0"/>
              <a:t>: The author’s point of view concentrates on the vantage point of the speaker, or “teller” </a:t>
            </a:r>
            <a:r>
              <a:rPr lang="en-CA" dirty="0" smtClean="0"/>
              <a:t>of the </a:t>
            </a:r>
            <a:r>
              <a:rPr lang="en-CA" dirty="0"/>
              <a:t>story or poem. This may be considered the poem’s “voice” — the pervasive presence behind </a:t>
            </a:r>
            <a:r>
              <a:rPr lang="en-CA" dirty="0" smtClean="0"/>
              <a:t>the overall </a:t>
            </a:r>
            <a:r>
              <a:rPr lang="en-CA" dirty="0"/>
              <a:t>work. This is also sometimes referred to as the </a:t>
            </a:r>
            <a:r>
              <a:rPr lang="en-CA" i="1" dirty="0"/>
              <a:t>persona</a:t>
            </a:r>
            <a:r>
              <a:rPr lang="en-CA" i="1" dirty="0" smtClean="0"/>
              <a:t>.</a:t>
            </a:r>
          </a:p>
          <a:p>
            <a:pPr marL="114300" indent="0">
              <a:buNone/>
            </a:pPr>
            <a:endParaRPr lang="en-CA" i="1" dirty="0"/>
          </a:p>
          <a:p>
            <a:pPr marL="114300" indent="0">
              <a:lnSpc>
                <a:spcPct val="124000"/>
              </a:lnSpc>
              <a:buNone/>
            </a:pPr>
            <a:r>
              <a:rPr lang="en-CA" dirty="0"/>
              <a:t>• </a:t>
            </a:r>
            <a:r>
              <a:rPr lang="en-CA" b="1" dirty="0"/>
              <a:t>1st Person</a:t>
            </a:r>
            <a:r>
              <a:rPr lang="en-CA" dirty="0"/>
              <a:t>: the speaker is a character in the story or poem and tells it from </a:t>
            </a:r>
            <a:r>
              <a:rPr lang="en-CA" dirty="0" smtClean="0"/>
              <a:t>his/her perspective </a:t>
            </a:r>
            <a:r>
              <a:rPr lang="en-CA" dirty="0"/>
              <a:t>(uses “I”).</a:t>
            </a:r>
          </a:p>
          <a:p>
            <a:pPr marL="114300" indent="0">
              <a:lnSpc>
                <a:spcPct val="124000"/>
              </a:lnSpc>
              <a:buNone/>
            </a:pPr>
            <a:r>
              <a:rPr lang="en-CA" dirty="0"/>
              <a:t>• </a:t>
            </a:r>
            <a:r>
              <a:rPr lang="en-CA" b="1" dirty="0"/>
              <a:t>3rd Person limited</a:t>
            </a:r>
            <a:r>
              <a:rPr lang="en-CA" dirty="0"/>
              <a:t>: the speaker is not part of the story, but tells about the other </a:t>
            </a:r>
            <a:r>
              <a:rPr lang="en-CA" dirty="0" smtClean="0"/>
              <a:t>characters through </a:t>
            </a:r>
            <a:r>
              <a:rPr lang="en-CA" dirty="0"/>
              <a:t>the limited perceptions of one other person.</a:t>
            </a:r>
          </a:p>
          <a:p>
            <a:pPr marL="114300" indent="0">
              <a:lnSpc>
                <a:spcPct val="124000"/>
              </a:lnSpc>
              <a:buNone/>
            </a:pPr>
            <a:r>
              <a:rPr lang="en-CA" dirty="0"/>
              <a:t>• </a:t>
            </a:r>
            <a:r>
              <a:rPr lang="en-CA" b="1" dirty="0"/>
              <a:t>3rd Person omniscient</a:t>
            </a:r>
            <a:r>
              <a:rPr lang="en-CA" dirty="0"/>
              <a:t>: the speaker is not part of the story, but is able to “know” </a:t>
            </a:r>
            <a:r>
              <a:rPr lang="en-CA" dirty="0" smtClean="0"/>
              <a:t>and describe </a:t>
            </a:r>
            <a:r>
              <a:rPr lang="en-CA" dirty="0"/>
              <a:t>what all characters are thinking.</a:t>
            </a:r>
          </a:p>
        </p:txBody>
      </p:sp>
    </p:spTree>
    <p:extLst>
      <p:ext uri="{BB962C8B-B14F-4D97-AF65-F5344CB8AC3E}">
        <p14:creationId xmlns:p14="http://schemas.microsoft.com/office/powerpoint/2010/main" val="2389431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Remember…</a:t>
            </a:r>
            <a:endParaRPr lang="en-CA" dirty="0"/>
          </a:p>
        </p:txBody>
      </p:sp>
      <p:sp>
        <p:nvSpPr>
          <p:cNvPr id="3" name="Content Placeholder 2"/>
          <p:cNvSpPr>
            <a:spLocks noGrp="1"/>
          </p:cNvSpPr>
          <p:nvPr>
            <p:ph idx="1"/>
          </p:nvPr>
        </p:nvSpPr>
        <p:spPr/>
        <p:txBody>
          <a:bodyPr/>
          <a:lstStyle/>
          <a:p>
            <a:r>
              <a:rPr lang="en-US" dirty="0"/>
              <a:t>Remember that </a:t>
            </a:r>
            <a:r>
              <a:rPr lang="en-US" b="1" dirty="0"/>
              <a:t>no text is neutral</a:t>
            </a:r>
            <a:r>
              <a:rPr lang="en-US" dirty="0"/>
              <a:t>, so point of view is in poetry for a purpose - to reveal the poet’s stance on an issue</a:t>
            </a:r>
            <a:r>
              <a:rPr lang="en-US" dirty="0" smtClean="0"/>
              <a:t>.</a:t>
            </a:r>
          </a:p>
          <a:p>
            <a:r>
              <a:rPr lang="en-US" dirty="0" smtClean="0"/>
              <a:t>Often point of view </a:t>
            </a:r>
            <a:r>
              <a:rPr lang="en-US" b="1" dirty="0" smtClean="0"/>
              <a:t>comes from personal experience</a:t>
            </a:r>
            <a:r>
              <a:rPr lang="en-US" dirty="0" smtClean="0"/>
              <a:t> – something that poet’s want to share with their audience.</a:t>
            </a:r>
          </a:p>
          <a:p>
            <a:r>
              <a:rPr lang="en-US" dirty="0" smtClean="0"/>
              <a:t>We are going to look at poetry from the perspectives or POINTS of VIEW of 3 different writers.</a:t>
            </a:r>
            <a:endParaRPr lang="en-US" dirty="0"/>
          </a:p>
          <a:p>
            <a:endParaRPr lang="en-CA" dirty="0"/>
          </a:p>
        </p:txBody>
      </p:sp>
    </p:spTree>
    <p:extLst>
      <p:ext uri="{BB962C8B-B14F-4D97-AF65-F5344CB8AC3E}">
        <p14:creationId xmlns:p14="http://schemas.microsoft.com/office/powerpoint/2010/main" val="2283147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Elaine</a:t>
            </a:r>
            <a:endParaRPr lang="en-CA" dirty="0"/>
          </a:p>
        </p:txBody>
      </p:sp>
      <p:sp>
        <p:nvSpPr>
          <p:cNvPr id="3" name="Content Placeholder 2"/>
          <p:cNvSpPr>
            <a:spLocks noGrp="1"/>
          </p:cNvSpPr>
          <p:nvPr>
            <p:ph idx="1"/>
          </p:nvPr>
        </p:nvSpPr>
        <p:spPr>
          <a:xfrm>
            <a:off x="457200" y="1752600"/>
            <a:ext cx="8229600" cy="4700736"/>
          </a:xfrm>
        </p:spPr>
        <p:txBody>
          <a:bodyPr>
            <a:normAutofit fontScale="77500" lnSpcReduction="20000"/>
          </a:bodyPr>
          <a:lstStyle/>
          <a:p>
            <a:r>
              <a:rPr lang="en-CA" b="1" dirty="0" smtClean="0"/>
              <a:t>Definition of 2</a:t>
            </a:r>
            <a:r>
              <a:rPr lang="en-CA" b="1" baseline="30000" dirty="0" smtClean="0"/>
              <a:t>nd</a:t>
            </a:r>
            <a:r>
              <a:rPr lang="en-CA" b="1" dirty="0" smtClean="0"/>
              <a:t> Person Point of View:</a:t>
            </a:r>
          </a:p>
          <a:p>
            <a:r>
              <a:rPr lang="en-CA" dirty="0" smtClean="0"/>
              <a:t>In </a:t>
            </a:r>
            <a:r>
              <a:rPr lang="en-CA" dirty="0"/>
              <a:t>second person point of view, the narrator tells the story to another character using "you"; the story is being told through the addressee's point of view. </a:t>
            </a:r>
            <a:endParaRPr lang="en-CA" dirty="0" smtClean="0"/>
          </a:p>
          <a:p>
            <a:r>
              <a:rPr lang="en-CA" dirty="0" smtClean="0"/>
              <a:t>Second </a:t>
            </a:r>
            <a:r>
              <a:rPr lang="en-CA" dirty="0"/>
              <a:t>person is the least commonly used POV in fiction, though there are a few examples. </a:t>
            </a:r>
            <a:endParaRPr lang="en-CA" dirty="0" smtClean="0"/>
          </a:p>
          <a:p>
            <a:r>
              <a:rPr lang="en-CA" dirty="0" smtClean="0"/>
              <a:t>Tom </a:t>
            </a:r>
            <a:r>
              <a:rPr lang="en-CA" dirty="0"/>
              <a:t>Robbins's </a:t>
            </a:r>
            <a:r>
              <a:rPr lang="en-CA" i="1" dirty="0"/>
              <a:t>Half Asleep in Frog </a:t>
            </a:r>
            <a:r>
              <a:rPr lang="en-CA" i="1" dirty="0" err="1"/>
              <a:t>Pajamas</a:t>
            </a:r>
            <a:r>
              <a:rPr lang="en-CA" dirty="0"/>
              <a:t> is one example of a novel told in second person. Many of the stories in Lorrie Moore's book </a:t>
            </a:r>
            <a:r>
              <a:rPr lang="en-CA" i="1" dirty="0"/>
              <a:t>Self-Help</a:t>
            </a:r>
            <a:r>
              <a:rPr lang="en-CA" dirty="0"/>
              <a:t> are also written in the second person. </a:t>
            </a:r>
            <a:endParaRPr lang="en-CA" dirty="0" smtClean="0"/>
          </a:p>
          <a:p>
            <a:r>
              <a:rPr lang="en-CA" dirty="0" smtClean="0"/>
              <a:t>The </a:t>
            </a:r>
            <a:r>
              <a:rPr lang="en-CA" dirty="0"/>
              <a:t>following example of second person comes from her story "How to Become a Writer</a:t>
            </a:r>
            <a:r>
              <a:rPr lang="en-CA" dirty="0" smtClean="0"/>
              <a:t>,":</a:t>
            </a:r>
          </a:p>
          <a:p>
            <a:pPr lvl="1"/>
            <a:r>
              <a:rPr lang="en-CA" dirty="0" smtClean="0"/>
              <a:t>The </a:t>
            </a:r>
            <a:r>
              <a:rPr lang="en-CA" dirty="0"/>
              <a:t>next semester the writing professor is obsessed with writing from personal experience. You must write from what you know, from what has happened to you. He wants deaths, he wants camping trips. Think about what has happened to you. in three years there have been three things: you lost your virginity; your parents got divorced; and your brother came home from a forest ten miles from the Cambodian border with only half a thigh, a permanent smirk nestled into one corner of his mouth.</a:t>
            </a:r>
          </a:p>
        </p:txBody>
      </p:sp>
    </p:spTree>
    <p:extLst>
      <p:ext uri="{BB962C8B-B14F-4D97-AF65-F5344CB8AC3E}">
        <p14:creationId xmlns:p14="http://schemas.microsoft.com/office/powerpoint/2010/main" val="1296183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Who was Langston Hughes?</a:t>
            </a:r>
            <a:endParaRPr lang="en-CA" dirty="0"/>
          </a:p>
        </p:txBody>
      </p:sp>
      <p:sp>
        <p:nvSpPr>
          <p:cNvPr id="3" name="Content Placeholder 2"/>
          <p:cNvSpPr>
            <a:spLocks noGrp="1"/>
          </p:cNvSpPr>
          <p:nvPr>
            <p:ph idx="1"/>
          </p:nvPr>
        </p:nvSpPr>
        <p:spPr/>
        <p:txBody>
          <a:bodyPr>
            <a:normAutofit/>
          </a:bodyPr>
          <a:lstStyle/>
          <a:p>
            <a:r>
              <a:rPr lang="en-CA" dirty="0" smtClean="0"/>
              <a:t>African American poet.</a:t>
            </a:r>
          </a:p>
          <a:p>
            <a:r>
              <a:rPr lang="en-CA" dirty="0" smtClean="0"/>
              <a:t>Lived in Harlem, New York.</a:t>
            </a:r>
          </a:p>
          <a:p>
            <a:r>
              <a:rPr lang="en-CA" dirty="0" smtClean="0"/>
              <a:t>Writer during the Harlem Renaissance.</a:t>
            </a:r>
          </a:p>
          <a:p>
            <a:r>
              <a:rPr lang="en-CA" dirty="0" smtClean="0"/>
              <a:t>Pivotal in representing the Civil Rights movement during the 50s and 60s – first African American to achieve literary success.</a:t>
            </a:r>
          </a:p>
          <a:p>
            <a:r>
              <a:rPr lang="en-US" dirty="0" smtClean="0"/>
              <a:t>Came from very modest beginnings, lived in a segregated community.</a:t>
            </a:r>
            <a:endParaRPr lang="en-CA" dirty="0" smtClean="0"/>
          </a:p>
        </p:txBody>
      </p:sp>
    </p:spTree>
    <p:extLst>
      <p:ext uri="{BB962C8B-B14F-4D97-AF65-F5344CB8AC3E}">
        <p14:creationId xmlns:p14="http://schemas.microsoft.com/office/powerpoint/2010/main" val="4168303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044352"/>
          </a:xfrm>
        </p:spPr>
        <p:txBody>
          <a:bodyPr>
            <a:normAutofit fontScale="90000"/>
          </a:bodyPr>
          <a:lstStyle/>
          <a:p>
            <a:pPr fontAlgn="auto">
              <a:spcAft>
                <a:spcPts val="0"/>
              </a:spcAft>
              <a:defRPr/>
            </a:pPr>
            <a:r>
              <a:rPr lang="en-CA" b="1" dirty="0" smtClean="0"/>
              <a:t>Hughes on the Topic of Racism</a:t>
            </a:r>
            <a:endParaRPr lang="en-CA" b="1" dirty="0"/>
          </a:p>
        </p:txBody>
      </p:sp>
      <p:sp>
        <p:nvSpPr>
          <p:cNvPr id="3" name="Content Placeholder 2"/>
          <p:cNvSpPr>
            <a:spLocks noGrp="1"/>
          </p:cNvSpPr>
          <p:nvPr>
            <p:ph idx="1"/>
          </p:nvPr>
        </p:nvSpPr>
        <p:spPr>
          <a:xfrm>
            <a:off x="457200" y="1844823"/>
            <a:ext cx="8229600" cy="3312369"/>
          </a:xfrm>
        </p:spPr>
        <p:txBody>
          <a:bodyPr>
            <a:normAutofit/>
          </a:bodyPr>
          <a:lstStyle/>
          <a:p>
            <a:pPr marL="0" indent="0" fontAlgn="auto">
              <a:spcAft>
                <a:spcPts val="0"/>
              </a:spcAft>
              <a:buFont typeface="Wingdings 2"/>
              <a:buNone/>
              <a:defRPr/>
            </a:pPr>
            <a:r>
              <a:rPr lang="en-CA" dirty="0"/>
              <a:t>I swear to the Lord</a:t>
            </a:r>
            <a:br>
              <a:rPr lang="en-CA" dirty="0"/>
            </a:br>
            <a:r>
              <a:rPr lang="en-CA" dirty="0"/>
              <a:t>I still can't see</a:t>
            </a:r>
            <a:br>
              <a:rPr lang="en-CA" dirty="0"/>
            </a:br>
            <a:r>
              <a:rPr lang="en-CA" dirty="0"/>
              <a:t>Why Democracy means</a:t>
            </a:r>
            <a:br>
              <a:rPr lang="en-CA" dirty="0"/>
            </a:br>
            <a:r>
              <a:rPr lang="en-CA" dirty="0"/>
              <a:t>Everybody but me</a:t>
            </a:r>
            <a:r>
              <a:rPr lang="en-CA" dirty="0" smtClean="0"/>
              <a:t>.</a:t>
            </a:r>
          </a:p>
          <a:p>
            <a:pPr marL="0" indent="0" fontAlgn="auto">
              <a:spcAft>
                <a:spcPts val="0"/>
              </a:spcAft>
              <a:buFont typeface="Wingdings 2"/>
              <a:buNone/>
              <a:defRPr/>
            </a:pPr>
            <a:r>
              <a:rPr lang="en-CA" dirty="0"/>
              <a:t/>
            </a:r>
            <a:br>
              <a:rPr lang="en-CA" dirty="0"/>
            </a:br>
            <a:r>
              <a:rPr lang="en-CA" dirty="0"/>
              <a:t>~Langston Hughes, </a:t>
            </a:r>
            <a:r>
              <a:rPr lang="en-CA" i="1" dirty="0"/>
              <a:t>The Black Man </a:t>
            </a:r>
            <a:r>
              <a:rPr lang="en-CA" i="1" dirty="0" smtClean="0"/>
              <a:t>Speaks</a:t>
            </a:r>
            <a:r>
              <a:rPr lang="en-CA" dirty="0"/>
              <a:t/>
            </a:r>
            <a:br>
              <a:rPr lang="en-CA" dirty="0"/>
            </a:br>
            <a:endParaRPr lang="en-CA" dirty="0" smtClean="0"/>
          </a:p>
        </p:txBody>
      </p:sp>
    </p:spTree>
    <p:extLst>
      <p:ext uri="{BB962C8B-B14F-4D97-AF65-F5344CB8AC3E}">
        <p14:creationId xmlns:p14="http://schemas.microsoft.com/office/powerpoint/2010/main" val="2985666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Aunt Jemima</a:t>
            </a:r>
          </a:p>
        </p:txBody>
      </p:sp>
      <p:pic>
        <p:nvPicPr>
          <p:cNvPr id="29700" name="Picture 4" descr="JemimasWeddingD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12776"/>
            <a:ext cx="3657600" cy="4956175"/>
          </a:xfrm>
          <a:prstGeom prst="rect">
            <a:avLst/>
          </a:prstGeom>
          <a:noFill/>
          <a:extLst>
            <a:ext uri="{909E8E84-426E-40DD-AFC4-6F175D3DCCD1}">
              <a14:hiddenFill xmlns:a14="http://schemas.microsoft.com/office/drawing/2010/main">
                <a:solidFill>
                  <a:srgbClr val="FFFFFF"/>
                </a:solidFill>
              </a14:hiddenFill>
            </a:ext>
          </a:extLst>
        </p:spPr>
      </p:pic>
      <p:sp>
        <p:nvSpPr>
          <p:cNvPr id="29701" name="Rectangle 5"/>
          <p:cNvSpPr>
            <a:spLocks noChangeArrowheads="1"/>
          </p:cNvSpPr>
          <p:nvPr/>
        </p:nvSpPr>
        <p:spPr bwMode="auto">
          <a:xfrm>
            <a:off x="4283968" y="2852936"/>
            <a:ext cx="4311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hlinkClick r:id="rId3"/>
              </a:rPr>
              <a:t>http://en.wikipedia.org/wiki/Aunt_Jemima</a:t>
            </a:r>
            <a:endParaRPr lang="en-US" dirty="0"/>
          </a:p>
          <a:p>
            <a:endParaRPr lang="en-US" dirty="0"/>
          </a:p>
        </p:txBody>
      </p:sp>
    </p:spTree>
    <p:extLst>
      <p:ext uri="{BB962C8B-B14F-4D97-AF65-F5344CB8AC3E}">
        <p14:creationId xmlns:p14="http://schemas.microsoft.com/office/powerpoint/2010/main" val="3182409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smtClean="0"/>
              <a:t>Questions - Point of View</a:t>
            </a:r>
            <a:endParaRPr lang="en-CA" b="1" dirty="0"/>
          </a:p>
        </p:txBody>
      </p:sp>
      <p:sp>
        <p:nvSpPr>
          <p:cNvPr id="32769" name="Content Placeholder 2"/>
          <p:cNvSpPr>
            <a:spLocks noGrp="1"/>
          </p:cNvSpPr>
          <p:nvPr>
            <p:ph idx="1"/>
          </p:nvPr>
        </p:nvSpPr>
        <p:spPr>
          <a:xfrm>
            <a:off x="457200" y="1752600"/>
            <a:ext cx="8229600" cy="4772744"/>
          </a:xfrm>
        </p:spPr>
        <p:txBody>
          <a:bodyPr>
            <a:normAutofit fontScale="85000" lnSpcReduction="10000"/>
          </a:bodyPr>
          <a:lstStyle/>
          <a:p>
            <a:pPr marL="114300" indent="0">
              <a:lnSpc>
                <a:spcPct val="150000"/>
              </a:lnSpc>
              <a:buNone/>
            </a:pPr>
            <a:r>
              <a:rPr lang="en-US" dirty="0" smtClean="0"/>
              <a:t>For each of the poems, answer the following questions, in FULL SENTENCES on </a:t>
            </a:r>
            <a:r>
              <a:rPr lang="en-US" dirty="0" err="1" smtClean="0"/>
              <a:t>looseleaf</a:t>
            </a:r>
            <a:r>
              <a:rPr lang="en-US" dirty="0" smtClean="0"/>
              <a:t> and pass in.</a:t>
            </a:r>
          </a:p>
          <a:p>
            <a:pPr marL="114300" indent="0">
              <a:lnSpc>
                <a:spcPct val="150000"/>
              </a:lnSpc>
              <a:buNone/>
            </a:pPr>
            <a:endParaRPr lang="en-US" sz="1600" dirty="0" smtClean="0"/>
          </a:p>
          <a:p>
            <a:pPr marL="571500" indent="-457200">
              <a:lnSpc>
                <a:spcPct val="150000"/>
              </a:lnSpc>
              <a:buFont typeface="+mj-lt"/>
              <a:buAutoNum type="arabicPeriod"/>
            </a:pPr>
            <a:r>
              <a:rPr lang="en-US" dirty="0" smtClean="0"/>
              <a:t>What is the title of this poem?  </a:t>
            </a:r>
          </a:p>
          <a:p>
            <a:pPr marL="571500" indent="-457200">
              <a:lnSpc>
                <a:spcPct val="150000"/>
              </a:lnSpc>
              <a:buFont typeface="+mj-lt"/>
              <a:buAutoNum type="arabicPeriod"/>
            </a:pPr>
            <a:r>
              <a:rPr lang="en-US" dirty="0" smtClean="0"/>
              <a:t>Who is the author of this poem?</a:t>
            </a:r>
          </a:p>
          <a:p>
            <a:pPr marL="571500" indent="-457200">
              <a:lnSpc>
                <a:spcPct val="150000"/>
              </a:lnSpc>
              <a:buFont typeface="+mj-lt"/>
              <a:buAutoNum type="arabicPeriod"/>
            </a:pPr>
            <a:r>
              <a:rPr lang="en-US" dirty="0" smtClean="0"/>
              <a:t>What point of view is the poem written from (1</a:t>
            </a:r>
            <a:r>
              <a:rPr lang="en-US" baseline="30000" dirty="0" smtClean="0"/>
              <a:t>st</a:t>
            </a:r>
            <a:r>
              <a:rPr lang="en-US" dirty="0" smtClean="0"/>
              <a:t> person, 3</a:t>
            </a:r>
            <a:r>
              <a:rPr lang="en-US" baseline="30000" dirty="0" smtClean="0"/>
              <a:t>rd</a:t>
            </a:r>
            <a:r>
              <a:rPr lang="en-US" dirty="0" smtClean="0"/>
              <a:t> person limited, or 3</a:t>
            </a:r>
            <a:r>
              <a:rPr lang="en-US" baseline="30000" dirty="0" smtClean="0"/>
              <a:t>rd</a:t>
            </a:r>
            <a:r>
              <a:rPr lang="en-US" dirty="0" smtClean="0"/>
              <a:t> person omniscient)?</a:t>
            </a:r>
          </a:p>
          <a:p>
            <a:pPr marL="571500" indent="-457200">
              <a:lnSpc>
                <a:spcPct val="150000"/>
              </a:lnSpc>
              <a:buFont typeface="+mj-lt"/>
              <a:buAutoNum type="arabicPeriod"/>
            </a:pPr>
            <a:r>
              <a:rPr lang="en-US" dirty="0" smtClean="0"/>
              <a:t>What is the major issue or idea the poet is writing about?</a:t>
            </a:r>
          </a:p>
          <a:p>
            <a:pPr marL="571500" indent="-457200">
              <a:lnSpc>
                <a:spcPct val="150000"/>
              </a:lnSpc>
              <a:buFont typeface="+mj-lt"/>
              <a:buAutoNum type="arabicPeriod"/>
            </a:pPr>
            <a:r>
              <a:rPr lang="en-US" dirty="0" smtClean="0"/>
              <a:t>Why do you think the poet felt it was important to share this idea with us?</a:t>
            </a:r>
            <a:endParaRPr lang="en-CA" dirty="0" smtClean="0"/>
          </a:p>
        </p:txBody>
      </p:sp>
    </p:spTree>
    <p:extLst>
      <p:ext uri="{BB962C8B-B14F-4D97-AF65-F5344CB8AC3E}">
        <p14:creationId xmlns:p14="http://schemas.microsoft.com/office/powerpoint/2010/main" val="13186165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37</TotalTime>
  <Words>585</Words>
  <Application>Microsoft Office PowerPoint</Application>
  <PresentationFormat>On-screen Show (4:3)</PresentationFormat>
  <Paragraphs>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Apothecary</vt:lpstr>
      <vt:lpstr>Point of View</vt:lpstr>
      <vt:lpstr>Point of View</vt:lpstr>
      <vt:lpstr>Remember…</vt:lpstr>
      <vt:lpstr>For Elaine</vt:lpstr>
      <vt:lpstr>Who was Langston Hughes?</vt:lpstr>
      <vt:lpstr>Hughes on the Topic of Racism</vt:lpstr>
      <vt:lpstr>Aunt Jemima</vt:lpstr>
      <vt:lpstr>Questions - Point of 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Point of View</dc:title>
  <dc:creator>Erika</dc:creator>
  <cp:lastModifiedBy>admin</cp:lastModifiedBy>
  <cp:revision>8</cp:revision>
  <dcterms:created xsi:type="dcterms:W3CDTF">2012-11-19T20:42:32Z</dcterms:created>
  <dcterms:modified xsi:type="dcterms:W3CDTF">2013-12-10T12:55:36Z</dcterms:modified>
</cp:coreProperties>
</file>