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66" r:id="rId4"/>
    <p:sldId id="258" r:id="rId5"/>
    <p:sldId id="259" r:id="rId6"/>
    <p:sldId id="260" r:id="rId7"/>
    <p:sldId id="264" r:id="rId8"/>
    <p:sldId id="263" r:id="rId9"/>
    <p:sldId id="265" r:id="rId10"/>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005" autoAdjust="0"/>
  </p:normalViewPr>
  <p:slideViewPr>
    <p:cSldViewPr>
      <p:cViewPr varScale="1">
        <p:scale>
          <a:sx n="65" d="100"/>
          <a:sy n="65" d="100"/>
        </p:scale>
        <p:origin x="-66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CA"/>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2DFAEF75-EE06-48E1-AC27-290C3400D088}" type="datetimeFigureOut">
              <a:rPr lang="en-CA" smtClean="0"/>
              <a:t>14/11/2014</a:t>
            </a:fld>
            <a:endParaRPr lang="en-CA"/>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CA"/>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CA"/>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B40387E7-AE72-4E50-8AE4-0B923C2E7ECC}" type="slidenum">
              <a:rPr lang="en-CA" smtClean="0"/>
              <a:t>‹#›</a:t>
            </a:fld>
            <a:endParaRPr lang="en-CA"/>
          </a:p>
        </p:txBody>
      </p:sp>
    </p:spTree>
    <p:extLst>
      <p:ext uri="{BB962C8B-B14F-4D97-AF65-F5344CB8AC3E}">
        <p14:creationId xmlns:p14="http://schemas.microsoft.com/office/powerpoint/2010/main" val="104650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poets.org/poet.php/prmPID/126"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40387E7-AE72-4E50-8AE4-0B923C2E7ECC}" type="slidenum">
              <a:rPr lang="en-CA" smtClean="0"/>
              <a:t>1</a:t>
            </a:fld>
            <a:endParaRPr lang="en-CA"/>
          </a:p>
        </p:txBody>
      </p:sp>
    </p:spTree>
    <p:extLst>
      <p:ext uri="{BB962C8B-B14F-4D97-AF65-F5344CB8AC3E}">
        <p14:creationId xmlns:p14="http://schemas.microsoft.com/office/powerpoint/2010/main" val="1121463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40387E7-AE72-4E50-8AE4-0B923C2E7ECC}" type="slidenum">
              <a:rPr lang="en-CA" smtClean="0"/>
              <a:t>2</a:t>
            </a:fld>
            <a:endParaRPr lang="en-CA"/>
          </a:p>
        </p:txBody>
      </p:sp>
    </p:spTree>
    <p:extLst>
      <p:ext uri="{BB962C8B-B14F-4D97-AF65-F5344CB8AC3E}">
        <p14:creationId xmlns:p14="http://schemas.microsoft.com/office/powerpoint/2010/main" val="4131537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40387E7-AE72-4E50-8AE4-0B923C2E7ECC}" type="slidenum">
              <a:rPr lang="en-CA" smtClean="0"/>
              <a:t>3</a:t>
            </a:fld>
            <a:endParaRPr lang="en-CA"/>
          </a:p>
        </p:txBody>
      </p:sp>
    </p:spTree>
    <p:extLst>
      <p:ext uri="{BB962C8B-B14F-4D97-AF65-F5344CB8AC3E}">
        <p14:creationId xmlns:p14="http://schemas.microsoft.com/office/powerpoint/2010/main" val="2016790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40387E7-AE72-4E50-8AE4-0B923C2E7ECC}" type="slidenum">
              <a:rPr lang="en-CA" smtClean="0"/>
              <a:t>4</a:t>
            </a:fld>
            <a:endParaRPr lang="en-CA"/>
          </a:p>
        </p:txBody>
      </p:sp>
    </p:spTree>
    <p:extLst>
      <p:ext uri="{BB962C8B-B14F-4D97-AF65-F5344CB8AC3E}">
        <p14:creationId xmlns:p14="http://schemas.microsoft.com/office/powerpoint/2010/main" val="4032872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40387E7-AE72-4E50-8AE4-0B923C2E7ECC}" type="slidenum">
              <a:rPr lang="en-CA" smtClean="0"/>
              <a:t>5</a:t>
            </a:fld>
            <a:endParaRPr lang="en-CA"/>
          </a:p>
        </p:txBody>
      </p:sp>
    </p:spTree>
    <p:extLst>
      <p:ext uri="{BB962C8B-B14F-4D97-AF65-F5344CB8AC3E}">
        <p14:creationId xmlns:p14="http://schemas.microsoft.com/office/powerpoint/2010/main" val="455258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r>
              <a:rPr lang="en-US" dirty="0">
                <a:hlinkClick r:id="rId3"/>
              </a:rPr>
              <a:t>http://www.poets.org/poet.php/prmPID/126</a:t>
            </a:r>
            <a:endParaRPr lang="en-US" dirty="0"/>
          </a:p>
          <a:p>
            <a:r>
              <a:rPr lang="en-CA" dirty="0"/>
              <a:t>It has been said that Whitman hoped for a “Redeemer President of These States,” who would come out of the real West, the log hut, the clearing, the woods, the prairie, the hillside.” to would address the social issues of the time. (Mainly the issues surrounding the American Civil War).</a:t>
            </a:r>
          </a:p>
          <a:p>
            <a:r>
              <a:rPr lang="en-CA" dirty="0"/>
              <a:t>This "Redeemer President" appeared six years later in the form of Abraham Lincoln. Lincoln did not disappoint his poet admirer and gained stature as Lincoln's presidency progressed and as the North won the Civil War, preserving the Union.</a:t>
            </a:r>
          </a:p>
          <a:p>
            <a:r>
              <a:rPr lang="en-CA" dirty="0"/>
              <a:t>It was Lincoln's death, however, that affected Whitman the most, who memorialized the greatest president in United States History with "O Captain! My Captain!"</a:t>
            </a:r>
            <a:endParaRPr lang="en-US" dirty="0" smtClean="0"/>
          </a:p>
          <a:p>
            <a:endParaRPr lang="en-CA" dirty="0"/>
          </a:p>
        </p:txBody>
      </p:sp>
      <p:sp>
        <p:nvSpPr>
          <p:cNvPr id="4" name="Slide Number Placeholder 3"/>
          <p:cNvSpPr>
            <a:spLocks noGrp="1"/>
          </p:cNvSpPr>
          <p:nvPr>
            <p:ph type="sldNum" sz="quarter" idx="10"/>
          </p:nvPr>
        </p:nvSpPr>
        <p:spPr/>
        <p:txBody>
          <a:bodyPr/>
          <a:lstStyle/>
          <a:p>
            <a:fld id="{B40387E7-AE72-4E50-8AE4-0B923C2E7ECC}" type="slidenum">
              <a:rPr lang="en-CA" smtClean="0"/>
              <a:t>6</a:t>
            </a:fld>
            <a:endParaRPr lang="en-CA"/>
          </a:p>
        </p:txBody>
      </p:sp>
    </p:spTree>
    <p:extLst>
      <p:ext uri="{BB962C8B-B14F-4D97-AF65-F5344CB8AC3E}">
        <p14:creationId xmlns:p14="http://schemas.microsoft.com/office/powerpoint/2010/main" val="4265530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solidFill>
                  <a:srgbClr val="0000FF"/>
                </a:solidFill>
              </a:rPr>
              <a:t>Rhyme Scheme - </a:t>
            </a:r>
            <a:r>
              <a:rPr lang="en-CA" dirty="0" err="1" smtClean="0"/>
              <a:t>aabb</a:t>
            </a:r>
            <a:r>
              <a:rPr lang="en-CA" dirty="0" smtClean="0"/>
              <a:t> </a:t>
            </a:r>
            <a:r>
              <a:rPr lang="en-CA" dirty="0" err="1" smtClean="0"/>
              <a:t>xcxc</a:t>
            </a:r>
            <a:r>
              <a:rPr lang="en-CA" dirty="0" smtClean="0"/>
              <a:t> - the opening couplets of the first two stanzas establish a happy mood, which compared with the shortened succeeding lines, brings out the disappointment experienced by the poet over the captain's death.   </a:t>
            </a:r>
          </a:p>
          <a:p>
            <a:pPr defTabSz="924458">
              <a:defRPr/>
            </a:pPr>
            <a:r>
              <a:rPr lang="en-CA" b="1" dirty="0" smtClean="0">
                <a:solidFill>
                  <a:srgbClr val="0000FF"/>
                </a:solidFill>
              </a:rPr>
              <a:t>Meter and Rhythm </a:t>
            </a:r>
            <a:r>
              <a:rPr lang="en-CA" dirty="0" smtClean="0"/>
              <a:t>- there is no fixed meter; there is, however, a pattern of four long lines followed by four short lines in each stanza. The shortened lines emphasize the personal grief experienced by the poet against the backdrop of a broader victory. The poem's rhythm is created by the varying line lengths.</a:t>
            </a:r>
          </a:p>
          <a:p>
            <a:pPr defTabSz="924458">
              <a:defRPr/>
            </a:pPr>
            <a:r>
              <a:rPr lang="en-CA" b="1" dirty="0" smtClean="0"/>
              <a:t>Extended Metaphor </a:t>
            </a:r>
            <a:r>
              <a:rPr lang="en-CA" dirty="0" smtClean="0"/>
              <a:t>- The captain is Abraham Lincoln. The fearful trip is the Civil War. The ship is the United States. The prize is the preservation of the union.</a:t>
            </a:r>
          </a:p>
          <a:p>
            <a:pPr defTabSz="924458">
              <a:defRPr/>
            </a:pPr>
            <a:r>
              <a:rPr lang="en-CA" dirty="0" smtClean="0"/>
              <a:t>The</a:t>
            </a:r>
            <a:r>
              <a:rPr lang="en-CA" b="1" dirty="0" smtClean="0"/>
              <a:t> repetition</a:t>
            </a:r>
            <a:r>
              <a:rPr lang="en-CA" dirty="0" smtClean="0"/>
              <a:t> of "heart" in line 5 emphasizes the poet's grief at the death of his captain. "Fallen cold and dead" is repeated at the end of each stanza to emphasize the poet's deep loss.</a:t>
            </a:r>
          </a:p>
          <a:p>
            <a:pPr defTabSz="924458">
              <a:defRPr/>
            </a:pPr>
            <a:r>
              <a:rPr lang="en-CA" b="1" dirty="0" smtClean="0"/>
              <a:t>Word Choice </a:t>
            </a:r>
            <a:r>
              <a:rPr lang="en-CA" dirty="0" smtClean="0"/>
              <a:t>- words and phrases such as "grim and daring," "weathered every rack," "fearful trip," "flag is flung," "bugle trills," "</a:t>
            </a:r>
            <a:r>
              <a:rPr lang="en-CA" dirty="0" err="1" smtClean="0"/>
              <a:t>ribboned</a:t>
            </a:r>
            <a:r>
              <a:rPr lang="en-CA" dirty="0" smtClean="0"/>
              <a:t> wreaths," and "swaying mass" cast a shadow over the celebration, much in the same way the dead cast a shadow over any victory in war celebration.</a:t>
            </a:r>
          </a:p>
          <a:p>
            <a:r>
              <a:rPr lang="en-CA" b="1" dirty="0" smtClean="0">
                <a:solidFill>
                  <a:srgbClr val="0000FF"/>
                </a:solidFill>
              </a:rPr>
              <a:t>Apostrophe</a:t>
            </a:r>
            <a:r>
              <a:rPr lang="en-CA" b="1" dirty="0" smtClean="0"/>
              <a:t> </a:t>
            </a:r>
            <a:r>
              <a:rPr lang="en-CA" dirty="0" smtClean="0"/>
              <a:t>- an apostrophe is a form of personification in which an individual addresses someone who is dead, someone who is not there, or an inanimate object. "O Captain! My Captain!" at the start of the first two stanzas are examples of apostrophe, as is "Exult O shores, and ring O bells!" in the third stanza.</a:t>
            </a:r>
          </a:p>
          <a:p>
            <a:r>
              <a:rPr lang="en-CA" dirty="0" smtClean="0"/>
              <a:t>The poet refers to the fallen captain as "father," representing his deep respect for president Lincoln and Lincoln's role as father of the Union.</a:t>
            </a:r>
          </a:p>
          <a:p>
            <a:pPr defTabSz="924458">
              <a:defRPr/>
            </a:pPr>
            <a:endParaRPr lang="en-CA" dirty="0" smtClean="0"/>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B40387E7-AE72-4E50-8AE4-0B923C2E7ECC}" type="slidenum">
              <a:rPr lang="en-CA" smtClean="0"/>
              <a:t>7</a:t>
            </a:fld>
            <a:endParaRPr lang="en-CA"/>
          </a:p>
        </p:txBody>
      </p:sp>
    </p:spTree>
    <p:extLst>
      <p:ext uri="{BB962C8B-B14F-4D97-AF65-F5344CB8AC3E}">
        <p14:creationId xmlns:p14="http://schemas.microsoft.com/office/powerpoint/2010/main" val="1544779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40387E7-AE72-4E50-8AE4-0B923C2E7ECC}" type="slidenum">
              <a:rPr lang="en-CA" smtClean="0"/>
              <a:t>8</a:t>
            </a:fld>
            <a:endParaRPr lang="en-CA"/>
          </a:p>
        </p:txBody>
      </p:sp>
    </p:spTree>
    <p:extLst>
      <p:ext uri="{BB962C8B-B14F-4D97-AF65-F5344CB8AC3E}">
        <p14:creationId xmlns:p14="http://schemas.microsoft.com/office/powerpoint/2010/main" val="2370898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40387E7-AE72-4E50-8AE4-0B923C2E7ECC}" type="slidenum">
              <a:rPr lang="en-CA" smtClean="0"/>
              <a:t>9</a:t>
            </a:fld>
            <a:endParaRPr lang="en-CA"/>
          </a:p>
        </p:txBody>
      </p:sp>
    </p:spTree>
    <p:extLst>
      <p:ext uri="{BB962C8B-B14F-4D97-AF65-F5344CB8AC3E}">
        <p14:creationId xmlns:p14="http://schemas.microsoft.com/office/powerpoint/2010/main" val="2458964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C43D1132-DD1D-4C69-99D2-D4FBCE9D583C}" type="datetimeFigureOut">
              <a:rPr lang="en-US" smtClean="0"/>
              <a:t>11/14/2014</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7DA9B222-6A7E-4CFC-B6E4-2EF234961E2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3D1132-DD1D-4C69-99D2-D4FBCE9D583C}" type="datetimeFigureOut">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9B222-6A7E-4CFC-B6E4-2EF234961E2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3D1132-DD1D-4C69-99D2-D4FBCE9D583C}" type="datetimeFigureOut">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9B222-6A7E-4CFC-B6E4-2EF234961E2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3D1132-DD1D-4C69-99D2-D4FBCE9D583C}" type="datetimeFigureOut">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9B222-6A7E-4CFC-B6E4-2EF234961E27}"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43D1132-DD1D-4C69-99D2-D4FBCE9D583C}" type="datetimeFigureOut">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9B222-6A7E-4CFC-B6E4-2EF234961E27}"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43D1132-DD1D-4C69-99D2-D4FBCE9D583C}" type="datetimeFigureOut">
              <a:rPr lang="en-US" smtClean="0"/>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A9B222-6A7E-4CFC-B6E4-2EF234961E27}"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43D1132-DD1D-4C69-99D2-D4FBCE9D583C}" type="datetimeFigureOut">
              <a:rPr lang="en-US" smtClean="0"/>
              <a:t>11/14/2014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A9B222-6A7E-4CFC-B6E4-2EF234961E2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3D1132-DD1D-4C69-99D2-D4FBCE9D583C}" type="datetimeFigureOut">
              <a:rPr lang="en-US" smtClean="0"/>
              <a:t>11/14/2014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A9B222-6A7E-4CFC-B6E4-2EF234961E27}"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43D1132-DD1D-4C69-99D2-D4FBCE9D583C}" type="datetimeFigureOut">
              <a:rPr lang="en-US" smtClean="0"/>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A9B222-6A7E-4CFC-B6E4-2EF234961E2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3D1132-DD1D-4C69-99D2-D4FBCE9D583C}" type="datetimeFigureOut">
              <a:rPr lang="en-US" smtClean="0"/>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A9B222-6A7E-4CFC-B6E4-2EF234961E27}"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3D1132-DD1D-4C69-99D2-D4FBCE9D583C}" type="datetimeFigureOut">
              <a:rPr lang="en-US" smtClean="0"/>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A9B222-6A7E-4CFC-B6E4-2EF234961E2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C43D1132-DD1D-4C69-99D2-D4FBCE9D583C}" type="datetimeFigureOut">
              <a:rPr lang="en-US" smtClean="0"/>
              <a:t>11/14/2014</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7DA9B222-6A7E-4CFC-B6E4-2EF234961E2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R_zsMwCOo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youtube.com/watch?v=u_N6ezGK8XE" TargetMode="External"/><Relationship Id="rId4" Type="http://schemas.openxmlformats.org/officeDocument/2006/relationships/hyperlink" Target="https://www.youtube.com/watch?v=2EdWgsTUhmIO"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lBL8wT6Pm9g&amp;feature=relate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Poetry</a:t>
            </a:r>
            <a:endParaRPr lang="en-US" dirty="0"/>
          </a:p>
        </p:txBody>
      </p:sp>
    </p:spTree>
    <p:extLst>
      <p:ext uri="{BB962C8B-B14F-4D97-AF65-F5344CB8AC3E}">
        <p14:creationId xmlns:p14="http://schemas.microsoft.com/office/powerpoint/2010/main" val="1646837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Oh Captain, My Captain!</a:t>
            </a:r>
            <a:endParaRPr lang="en-US" i="1" dirty="0"/>
          </a:p>
        </p:txBody>
      </p:sp>
      <p:sp>
        <p:nvSpPr>
          <p:cNvPr id="3" name="Content Placeholder 2"/>
          <p:cNvSpPr>
            <a:spLocks noGrp="1"/>
          </p:cNvSpPr>
          <p:nvPr>
            <p:ph idx="1"/>
          </p:nvPr>
        </p:nvSpPr>
        <p:spPr>
          <a:xfrm>
            <a:off x="685800" y="2133600"/>
            <a:ext cx="8001000" cy="4114800"/>
          </a:xfrm>
        </p:spPr>
        <p:txBody>
          <a:bodyPr>
            <a:normAutofit fontScale="55000" lnSpcReduction="20000"/>
          </a:bodyPr>
          <a:lstStyle/>
          <a:p>
            <a:pPr indent="0" algn="ctr">
              <a:buNone/>
            </a:pPr>
            <a:r>
              <a:rPr lang="en-US" sz="2000" dirty="0" smtClean="0"/>
              <a:t>What will your verse be?</a:t>
            </a:r>
          </a:p>
          <a:p>
            <a:pPr indent="0" algn="ctr">
              <a:buNone/>
            </a:pPr>
            <a:r>
              <a:rPr lang="en-US" sz="2000" dirty="0">
                <a:hlinkClick r:id="rId3"/>
              </a:rPr>
              <a:t>https://</a:t>
            </a:r>
            <a:r>
              <a:rPr lang="en-US" sz="2000" dirty="0" smtClean="0">
                <a:hlinkClick r:id="rId3"/>
              </a:rPr>
              <a:t>www.youtube.com/watch?v=R_zsMwCOoEs</a:t>
            </a:r>
            <a:r>
              <a:rPr lang="en-US" sz="2000" dirty="0" smtClean="0"/>
              <a:t> </a:t>
            </a:r>
          </a:p>
          <a:p>
            <a:pPr indent="0" algn="ctr">
              <a:buNone/>
            </a:pPr>
            <a:r>
              <a:rPr lang="en-US" sz="2000" dirty="0" smtClean="0"/>
              <a:t>Mr. Keating’s class – Find your own voice</a:t>
            </a:r>
            <a:endParaRPr lang="en-US" sz="2000" dirty="0" smtClean="0"/>
          </a:p>
          <a:p>
            <a:pPr indent="0" algn="ctr">
              <a:buNone/>
            </a:pPr>
            <a:r>
              <a:rPr lang="en-US" sz="2000" dirty="0">
                <a:hlinkClick r:id="rId4"/>
              </a:rPr>
              <a:t>https://</a:t>
            </a:r>
            <a:r>
              <a:rPr lang="en-US" sz="2000" dirty="0" smtClean="0">
                <a:hlinkClick r:id="rId4"/>
              </a:rPr>
              <a:t>www.youtube.com/watch?v=2EdWgsTUhmIO</a:t>
            </a:r>
            <a:r>
              <a:rPr lang="en-US" sz="2000" dirty="0" smtClean="0"/>
              <a:t> </a:t>
            </a:r>
          </a:p>
          <a:p>
            <a:pPr indent="0" algn="ctr">
              <a:buNone/>
            </a:pPr>
            <a:r>
              <a:rPr lang="en-US" sz="2000" dirty="0" smtClean="0"/>
              <a:t>O Captain, My Captain!</a:t>
            </a:r>
          </a:p>
          <a:p>
            <a:pPr indent="0" algn="ctr">
              <a:buNone/>
            </a:pPr>
            <a:r>
              <a:rPr lang="en-US" sz="2000" dirty="0">
                <a:hlinkClick r:id="rId5"/>
              </a:rPr>
              <a:t>http://</a:t>
            </a:r>
            <a:r>
              <a:rPr lang="en-US" sz="2000" dirty="0" smtClean="0">
                <a:hlinkClick r:id="rId5"/>
              </a:rPr>
              <a:t>www.youtube.com/watch?v=u_N6ezGK8XE</a:t>
            </a:r>
            <a:r>
              <a:rPr lang="en-US" sz="2000" dirty="0" smtClean="0"/>
              <a:t> </a:t>
            </a:r>
          </a:p>
          <a:p>
            <a:pPr indent="0">
              <a:buNone/>
            </a:pPr>
            <a:endParaRPr lang="en-US" dirty="0" smtClean="0"/>
          </a:p>
          <a:p>
            <a:r>
              <a:rPr lang="en-US" sz="3800" dirty="0" smtClean="0"/>
              <a:t>Clips from </a:t>
            </a:r>
            <a:r>
              <a:rPr lang="en-US" sz="3800" i="1" u="sng" dirty="0" smtClean="0"/>
              <a:t>Dead Poet’s Society</a:t>
            </a:r>
            <a:r>
              <a:rPr lang="en-US" sz="3800" dirty="0" smtClean="0"/>
              <a:t>.</a:t>
            </a:r>
            <a:endParaRPr lang="en-US" sz="3800" dirty="0"/>
          </a:p>
          <a:p>
            <a:r>
              <a:rPr lang="en-US" sz="3800" dirty="0" smtClean="0"/>
              <a:t>The head master, Nolan, asks a question – </a:t>
            </a:r>
            <a:r>
              <a:rPr lang="en-US" sz="3800" b="1" i="1" dirty="0" smtClean="0"/>
              <a:t>What is poetry?  </a:t>
            </a:r>
            <a:r>
              <a:rPr lang="en-US" sz="3800" dirty="0" smtClean="0"/>
              <a:t>Or more importantly to us; </a:t>
            </a:r>
            <a:r>
              <a:rPr lang="en-US" sz="3800" b="1" i="1" dirty="0" smtClean="0"/>
              <a:t>What power does poetry yield</a:t>
            </a:r>
            <a:r>
              <a:rPr lang="en-US" sz="3800" b="1" i="1" dirty="0" smtClean="0"/>
              <a:t>?</a:t>
            </a:r>
            <a:endParaRPr lang="en-US" sz="3800" i="1" dirty="0" smtClean="0"/>
          </a:p>
          <a:p>
            <a:r>
              <a:rPr lang="en-US" sz="3800" dirty="0" smtClean="0"/>
              <a:t>What do you think poetry meant to these young men?</a:t>
            </a:r>
          </a:p>
          <a:p>
            <a:endParaRPr lang="en-US" i="1" dirty="0"/>
          </a:p>
        </p:txBody>
      </p:sp>
    </p:spTree>
    <p:extLst>
      <p:ext uri="{BB962C8B-B14F-4D97-AF65-F5344CB8AC3E}">
        <p14:creationId xmlns:p14="http://schemas.microsoft.com/office/powerpoint/2010/main" val="2799592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Poetry Can Do</a:t>
            </a:r>
            <a:endParaRPr lang="en-CA" dirty="0"/>
          </a:p>
        </p:txBody>
      </p:sp>
      <p:sp>
        <p:nvSpPr>
          <p:cNvPr id="3" name="Content Placeholder 2"/>
          <p:cNvSpPr>
            <a:spLocks noGrp="1"/>
          </p:cNvSpPr>
          <p:nvPr>
            <p:ph idx="1"/>
          </p:nvPr>
        </p:nvSpPr>
        <p:spPr/>
        <p:txBody>
          <a:bodyPr/>
          <a:lstStyle/>
          <a:p>
            <a:pPr indent="0">
              <a:buNone/>
            </a:pPr>
            <a:endParaRPr lang="en-CA" dirty="0" smtClean="0"/>
          </a:p>
        </p:txBody>
      </p:sp>
    </p:spTree>
    <p:extLst>
      <p:ext uri="{BB962C8B-B14F-4D97-AF65-F5344CB8AC3E}">
        <p14:creationId xmlns:p14="http://schemas.microsoft.com/office/powerpoint/2010/main" val="1501662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Poetry – Inquiry Questions</a:t>
            </a:r>
            <a:endParaRPr lang="en-US" dirty="0"/>
          </a:p>
        </p:txBody>
      </p:sp>
      <p:sp>
        <p:nvSpPr>
          <p:cNvPr id="3" name="Content Placeholder 2"/>
          <p:cNvSpPr>
            <a:spLocks noGrp="1"/>
          </p:cNvSpPr>
          <p:nvPr>
            <p:ph idx="1"/>
          </p:nvPr>
        </p:nvSpPr>
        <p:spPr>
          <a:xfrm>
            <a:off x="990600" y="2286000"/>
            <a:ext cx="7086600" cy="3581400"/>
          </a:xfrm>
        </p:spPr>
        <p:txBody>
          <a:bodyPr>
            <a:normAutofit/>
          </a:bodyPr>
          <a:lstStyle/>
          <a:p>
            <a:pPr>
              <a:lnSpc>
                <a:spcPct val="150000"/>
              </a:lnSpc>
            </a:pPr>
            <a:r>
              <a:rPr lang="en-US" sz="2400" dirty="0" smtClean="0">
                <a:solidFill>
                  <a:srgbClr val="FF0000"/>
                </a:solidFill>
              </a:rPr>
              <a:t>Who has more power in the reading-writing partnership – the author or the reader?</a:t>
            </a:r>
          </a:p>
          <a:p>
            <a:pPr>
              <a:lnSpc>
                <a:spcPct val="150000"/>
              </a:lnSpc>
            </a:pPr>
            <a:r>
              <a:rPr lang="en-US" sz="2400" dirty="0" smtClean="0">
                <a:solidFill>
                  <a:srgbClr val="002060"/>
                </a:solidFill>
              </a:rPr>
              <a:t>Who has the most important role in the creation of meaning – the author or the reader?</a:t>
            </a:r>
          </a:p>
          <a:p>
            <a:pPr>
              <a:lnSpc>
                <a:spcPct val="150000"/>
              </a:lnSpc>
            </a:pPr>
            <a:r>
              <a:rPr lang="en-US" sz="2400" dirty="0" smtClean="0">
                <a:solidFill>
                  <a:srgbClr val="00B050"/>
                </a:solidFill>
              </a:rPr>
              <a:t>How do you write with an audience in mind?</a:t>
            </a:r>
            <a:endParaRPr lang="en-US" sz="2400" dirty="0">
              <a:solidFill>
                <a:srgbClr val="00B050"/>
              </a:solidFill>
            </a:endParaRPr>
          </a:p>
        </p:txBody>
      </p:sp>
    </p:spTree>
    <p:extLst>
      <p:ext uri="{BB962C8B-B14F-4D97-AF65-F5344CB8AC3E}">
        <p14:creationId xmlns:p14="http://schemas.microsoft.com/office/powerpoint/2010/main" val="334381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Ideas</a:t>
            </a:r>
            <a:endParaRPr lang="en-US" dirty="0"/>
          </a:p>
        </p:txBody>
      </p:sp>
      <p:sp>
        <p:nvSpPr>
          <p:cNvPr id="3" name="Content Placeholder 2"/>
          <p:cNvSpPr>
            <a:spLocks noGrp="1"/>
          </p:cNvSpPr>
          <p:nvPr>
            <p:ph idx="1"/>
          </p:nvPr>
        </p:nvSpPr>
        <p:spPr>
          <a:xfrm>
            <a:off x="914400" y="2286000"/>
            <a:ext cx="7086600" cy="3352800"/>
          </a:xfrm>
        </p:spPr>
        <p:txBody>
          <a:bodyPr>
            <a:normAutofit/>
          </a:bodyPr>
          <a:lstStyle/>
          <a:p>
            <a:r>
              <a:rPr lang="en-US" dirty="0" smtClean="0"/>
              <a:t>Every text is constructed.</a:t>
            </a:r>
          </a:p>
          <a:p>
            <a:r>
              <a:rPr lang="en-US" dirty="0" smtClean="0"/>
              <a:t>No text is neutral.</a:t>
            </a:r>
          </a:p>
          <a:p>
            <a:r>
              <a:rPr lang="en-US" dirty="0" smtClean="0"/>
              <a:t>The author makes conscious decisions regarding point of view, word choice, punctuation, details, information, and organization, and all these choices have an impact on the meaning created for the audience.</a:t>
            </a:r>
          </a:p>
          <a:p>
            <a:r>
              <a:rPr lang="en-US" dirty="0" smtClean="0"/>
              <a:t>Authors need to consider the purpose, audience and genre when creating texts.</a:t>
            </a:r>
            <a:endParaRPr lang="en-US" dirty="0"/>
          </a:p>
        </p:txBody>
      </p:sp>
    </p:spTree>
    <p:extLst>
      <p:ext uri="{BB962C8B-B14F-4D97-AF65-F5344CB8AC3E}">
        <p14:creationId xmlns:p14="http://schemas.microsoft.com/office/powerpoint/2010/main" val="4204549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639762"/>
          </a:xfrm>
        </p:spPr>
        <p:txBody>
          <a:bodyPr>
            <a:normAutofit fontScale="90000"/>
          </a:bodyPr>
          <a:lstStyle/>
          <a:p>
            <a:r>
              <a:rPr lang="en-US" dirty="0" smtClean="0"/>
              <a:t>Walt Whitman</a:t>
            </a:r>
            <a:endParaRPr lang="en-US" dirty="0"/>
          </a:p>
        </p:txBody>
      </p:sp>
      <p:sp>
        <p:nvSpPr>
          <p:cNvPr id="3" name="Content Placeholder 2"/>
          <p:cNvSpPr>
            <a:spLocks noGrp="1"/>
          </p:cNvSpPr>
          <p:nvPr>
            <p:ph idx="1"/>
          </p:nvPr>
        </p:nvSpPr>
        <p:spPr>
          <a:xfrm>
            <a:off x="1066800" y="1828800"/>
            <a:ext cx="7162800" cy="3810000"/>
          </a:xfrm>
        </p:spPr>
        <p:txBody>
          <a:bodyPr>
            <a:normAutofit fontScale="85000" lnSpcReduction="20000"/>
          </a:bodyPr>
          <a:lstStyle/>
          <a:p>
            <a:pPr marL="0" indent="0">
              <a:buNone/>
            </a:pPr>
            <a:endParaRPr lang="en-CA" b="1" dirty="0" smtClean="0"/>
          </a:p>
          <a:p>
            <a:r>
              <a:rPr lang="en-US" sz="3600" dirty="0" smtClean="0"/>
              <a:t>Whitman was an American poet. He wrote </a:t>
            </a:r>
            <a:r>
              <a:rPr lang="en-US" sz="3600" i="1" dirty="0"/>
              <a:t>Oh Captain, My Captain! </a:t>
            </a:r>
            <a:r>
              <a:rPr lang="en-US" sz="3600" dirty="0"/>
              <a:t>in 1865</a:t>
            </a:r>
            <a:r>
              <a:rPr lang="en-US" sz="3600" dirty="0" smtClean="0"/>
              <a:t>.</a:t>
            </a:r>
            <a:endParaRPr lang="en-CA" sz="3600" b="1" dirty="0"/>
          </a:p>
          <a:p>
            <a:r>
              <a:rPr lang="en-CA" sz="3600" dirty="0"/>
              <a:t>Abraham Lincoln was a man Walt Whitman deeply admired and is the </a:t>
            </a:r>
            <a:r>
              <a:rPr lang="en-CA" sz="3600" b="1" dirty="0"/>
              <a:t>captain</a:t>
            </a:r>
            <a:r>
              <a:rPr lang="en-CA" sz="3600" dirty="0"/>
              <a:t> to whom Whitman refers</a:t>
            </a:r>
            <a:r>
              <a:rPr lang="en-CA" sz="3600" dirty="0" smtClean="0"/>
              <a:t>.</a:t>
            </a:r>
            <a:endParaRPr lang="en-US" dirty="0"/>
          </a:p>
        </p:txBody>
      </p:sp>
    </p:spTree>
    <p:extLst>
      <p:ext uri="{BB962C8B-B14F-4D97-AF65-F5344CB8AC3E}">
        <p14:creationId xmlns:p14="http://schemas.microsoft.com/office/powerpoint/2010/main" val="733075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400800" cy="685800"/>
          </a:xfrm>
        </p:spPr>
        <p:txBody>
          <a:bodyPr>
            <a:noAutofit/>
          </a:bodyPr>
          <a:lstStyle/>
          <a:p>
            <a:r>
              <a:rPr lang="en-CA" sz="2800" dirty="0"/>
              <a:t>Analysis of </a:t>
            </a:r>
            <a:r>
              <a:rPr lang="en-CA" sz="2800" dirty="0" smtClean="0"/>
              <a:t/>
            </a:r>
            <a:br>
              <a:rPr lang="en-CA" sz="2800" dirty="0" smtClean="0"/>
            </a:br>
            <a:r>
              <a:rPr lang="en-CA" sz="2800" i="1" dirty="0" smtClean="0"/>
              <a:t>Oh </a:t>
            </a:r>
            <a:r>
              <a:rPr lang="en-CA" sz="2800" i="1" dirty="0"/>
              <a:t>Captain, My Captain</a:t>
            </a:r>
            <a:r>
              <a:rPr lang="en-CA" sz="2800" i="1" dirty="0" smtClean="0"/>
              <a:t>!</a:t>
            </a:r>
            <a:endParaRPr lang="en-CA" sz="2800" i="1" dirty="0"/>
          </a:p>
        </p:txBody>
      </p:sp>
      <p:sp>
        <p:nvSpPr>
          <p:cNvPr id="3" name="Content Placeholder 2"/>
          <p:cNvSpPr>
            <a:spLocks noGrp="1"/>
          </p:cNvSpPr>
          <p:nvPr>
            <p:ph idx="1"/>
          </p:nvPr>
        </p:nvSpPr>
        <p:spPr>
          <a:xfrm>
            <a:off x="1066800" y="2133600"/>
            <a:ext cx="7086600" cy="3657600"/>
          </a:xfrm>
        </p:spPr>
        <p:txBody>
          <a:bodyPr>
            <a:normAutofit fontScale="92500" lnSpcReduction="20000"/>
          </a:bodyPr>
          <a:lstStyle/>
          <a:p>
            <a:pPr indent="0" algn="ctr">
              <a:buNone/>
            </a:pPr>
            <a:r>
              <a:rPr lang="en-US" dirty="0">
                <a:hlinkClick r:id="rId3"/>
              </a:rPr>
              <a:t>http://</a:t>
            </a:r>
            <a:r>
              <a:rPr lang="en-US" dirty="0" smtClean="0">
                <a:hlinkClick r:id="rId3"/>
              </a:rPr>
              <a:t>www.youtube.com/watch?v=lBL8wT6Pm9g&amp;feature=related</a:t>
            </a:r>
            <a:endParaRPr lang="en-US" dirty="0" smtClean="0"/>
          </a:p>
          <a:p>
            <a:pPr indent="0" algn="ctr">
              <a:buNone/>
            </a:pPr>
            <a:r>
              <a:rPr lang="en-US" b="1" dirty="0" smtClean="0"/>
              <a:t>Poetic Devices that Whitman Uses</a:t>
            </a:r>
            <a:endParaRPr lang="en-CA" b="1" dirty="0" smtClean="0"/>
          </a:p>
          <a:p>
            <a:r>
              <a:rPr lang="en-CA" b="1" dirty="0" smtClean="0">
                <a:solidFill>
                  <a:srgbClr val="0000FF"/>
                </a:solidFill>
              </a:rPr>
              <a:t>Rhyme Scheme</a:t>
            </a:r>
            <a:endParaRPr lang="en-CA" dirty="0"/>
          </a:p>
          <a:p>
            <a:r>
              <a:rPr lang="en-CA" b="1" dirty="0">
                <a:solidFill>
                  <a:srgbClr val="0000FF"/>
                </a:solidFill>
              </a:rPr>
              <a:t>Meter and </a:t>
            </a:r>
            <a:r>
              <a:rPr lang="en-CA" b="1" dirty="0" smtClean="0">
                <a:solidFill>
                  <a:srgbClr val="0000FF"/>
                </a:solidFill>
              </a:rPr>
              <a:t>Rhythm</a:t>
            </a:r>
          </a:p>
          <a:p>
            <a:pPr marL="285750" indent="-285750"/>
            <a:r>
              <a:rPr lang="en-CA" b="1" dirty="0">
                <a:solidFill>
                  <a:srgbClr val="0000FF"/>
                </a:solidFill>
              </a:rPr>
              <a:t>Extended Metaphor </a:t>
            </a:r>
            <a:r>
              <a:rPr lang="en-CA" dirty="0"/>
              <a:t>- The captain is Abraham Lincoln. The fearful trip is the Civil War. The ship is the United States. The prize is the preservation of the union.</a:t>
            </a:r>
          </a:p>
          <a:p>
            <a:r>
              <a:rPr lang="en-CA" b="1" dirty="0" smtClean="0">
                <a:solidFill>
                  <a:srgbClr val="0000FF"/>
                </a:solidFill>
              </a:rPr>
              <a:t>Repetition</a:t>
            </a:r>
            <a:r>
              <a:rPr lang="en-CA" b="1" dirty="0" smtClean="0"/>
              <a:t> </a:t>
            </a:r>
          </a:p>
          <a:p>
            <a:r>
              <a:rPr lang="en-CA" b="1" dirty="0" smtClean="0">
                <a:solidFill>
                  <a:srgbClr val="0000FF"/>
                </a:solidFill>
              </a:rPr>
              <a:t>Word </a:t>
            </a:r>
            <a:r>
              <a:rPr lang="en-CA" b="1" dirty="0">
                <a:solidFill>
                  <a:srgbClr val="0000FF"/>
                </a:solidFill>
              </a:rPr>
              <a:t>Choice </a:t>
            </a:r>
            <a:endParaRPr lang="en-CA" sz="1400" dirty="0"/>
          </a:p>
          <a:p>
            <a:endParaRPr lang="en-CA" dirty="0"/>
          </a:p>
        </p:txBody>
      </p:sp>
    </p:spTree>
    <p:extLst>
      <p:ext uri="{BB962C8B-B14F-4D97-AF65-F5344CB8AC3E}">
        <p14:creationId xmlns:p14="http://schemas.microsoft.com/office/powerpoint/2010/main" val="1876642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Back to Key Ideas</a:t>
            </a:r>
            <a:endParaRPr lang="en-CA" dirty="0"/>
          </a:p>
        </p:txBody>
      </p:sp>
      <p:sp>
        <p:nvSpPr>
          <p:cNvPr id="3" name="Content Placeholder 2"/>
          <p:cNvSpPr>
            <a:spLocks noGrp="1"/>
          </p:cNvSpPr>
          <p:nvPr>
            <p:ph idx="1"/>
          </p:nvPr>
        </p:nvSpPr>
        <p:spPr>
          <a:xfrm>
            <a:off x="838200" y="2286000"/>
            <a:ext cx="7391400" cy="3429000"/>
          </a:xfrm>
        </p:spPr>
        <p:txBody>
          <a:bodyPr>
            <a:normAutofit fontScale="92500" lnSpcReduction="20000"/>
          </a:bodyPr>
          <a:lstStyle/>
          <a:p>
            <a:r>
              <a:rPr lang="en-US" dirty="0"/>
              <a:t>Every text is constructed</a:t>
            </a:r>
            <a:r>
              <a:rPr lang="en-US" dirty="0" smtClean="0"/>
              <a:t>.  </a:t>
            </a:r>
            <a:r>
              <a:rPr lang="en-US" b="1" i="1" dirty="0" smtClean="0"/>
              <a:t>How is Whitman’s text constructed?</a:t>
            </a:r>
            <a:endParaRPr lang="en-US" b="1" i="1" dirty="0"/>
          </a:p>
          <a:p>
            <a:r>
              <a:rPr lang="en-US" dirty="0"/>
              <a:t>No text is neutral</a:t>
            </a:r>
            <a:r>
              <a:rPr lang="en-US" dirty="0" smtClean="0"/>
              <a:t>.  </a:t>
            </a:r>
            <a:r>
              <a:rPr lang="en-US" b="1" i="1" dirty="0" smtClean="0"/>
              <a:t>What position is he taking on Lincoln and the Civil War?</a:t>
            </a:r>
            <a:endParaRPr lang="en-US" b="1" i="1" dirty="0"/>
          </a:p>
          <a:p>
            <a:r>
              <a:rPr lang="en-US" dirty="0"/>
              <a:t>The author makes conscious decisions regarding point of view, word choice, punctuation, details, information, and organization, and all these choices have an impact on the meaning created for the audience</a:t>
            </a:r>
            <a:r>
              <a:rPr lang="en-US" dirty="0" smtClean="0"/>
              <a:t>.  </a:t>
            </a:r>
            <a:r>
              <a:rPr lang="en-US" b="1" i="1" dirty="0" smtClean="0"/>
              <a:t>How does Whitman use these devices to create meaning for us?</a:t>
            </a:r>
            <a:endParaRPr lang="en-US" b="1" i="1" dirty="0"/>
          </a:p>
          <a:p>
            <a:r>
              <a:rPr lang="en-US" dirty="0"/>
              <a:t>Authors need to consider the purpose, audience and genre when creating texts</a:t>
            </a:r>
            <a:r>
              <a:rPr lang="en-US" dirty="0" smtClean="0"/>
              <a:t>.  </a:t>
            </a:r>
            <a:r>
              <a:rPr lang="en-US" b="1" i="1" dirty="0" smtClean="0"/>
              <a:t>What was his purpose?  Who was Whitman’s audience?  What genre are we dealing with here, and why is it an effective vehicle for this message?</a:t>
            </a:r>
            <a:endParaRPr lang="en-US" b="1" i="1" dirty="0"/>
          </a:p>
          <a:p>
            <a:endParaRPr lang="en-CA" dirty="0"/>
          </a:p>
        </p:txBody>
      </p:sp>
    </p:spTree>
    <p:extLst>
      <p:ext uri="{BB962C8B-B14F-4D97-AF65-F5344CB8AC3E}">
        <p14:creationId xmlns:p14="http://schemas.microsoft.com/office/powerpoint/2010/main" val="2128858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Your First Poem</a:t>
            </a:r>
            <a:endParaRPr lang="en-CA" dirty="0"/>
          </a:p>
        </p:txBody>
      </p:sp>
      <p:sp>
        <p:nvSpPr>
          <p:cNvPr id="3" name="Content Placeholder 2"/>
          <p:cNvSpPr>
            <a:spLocks noGrp="1"/>
          </p:cNvSpPr>
          <p:nvPr>
            <p:ph idx="1"/>
          </p:nvPr>
        </p:nvSpPr>
        <p:spPr>
          <a:xfrm>
            <a:off x="1066800" y="2286000"/>
            <a:ext cx="7086600" cy="3886200"/>
          </a:xfrm>
        </p:spPr>
        <p:txBody>
          <a:bodyPr>
            <a:normAutofit/>
          </a:bodyPr>
          <a:lstStyle/>
          <a:p>
            <a:r>
              <a:rPr lang="en-CA" sz="2000" dirty="0" smtClean="0"/>
              <a:t>Write me a poem about someone you admire; someone you would consider a role model or someone you might aspire to be like – in the spirit of Whitman’s </a:t>
            </a:r>
            <a:r>
              <a:rPr lang="en-CA" sz="2000" i="1" dirty="0" smtClean="0"/>
              <a:t>Oh Captain, My Captain!</a:t>
            </a:r>
          </a:p>
          <a:p>
            <a:r>
              <a:rPr lang="en-CA" sz="2000" dirty="0" smtClean="0"/>
              <a:t>Give that person a title that reflects them – like the Captain in Whitman’s poem.  Try to use literary devices,  like metaphor, simile, alliteration, repetition, rhyme to add elements of meaning to your poem.</a:t>
            </a:r>
            <a:endParaRPr lang="en-CA" sz="2000" dirty="0"/>
          </a:p>
        </p:txBody>
      </p:sp>
    </p:spTree>
    <p:extLst>
      <p:ext uri="{BB962C8B-B14F-4D97-AF65-F5344CB8AC3E}">
        <p14:creationId xmlns:p14="http://schemas.microsoft.com/office/powerpoint/2010/main" val="40413163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172</TotalTime>
  <Words>964</Words>
  <Application>Microsoft Office PowerPoint</Application>
  <PresentationFormat>On-screen Show (4:3)</PresentationFormat>
  <Paragraphs>64</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Couture</vt:lpstr>
      <vt:lpstr>Poetry</vt:lpstr>
      <vt:lpstr>Oh Captain, My Captain!</vt:lpstr>
      <vt:lpstr>WHAT Poetry Can Do</vt:lpstr>
      <vt:lpstr>Poetry – Inquiry Questions</vt:lpstr>
      <vt:lpstr>Key Ideas</vt:lpstr>
      <vt:lpstr>Walt Whitman</vt:lpstr>
      <vt:lpstr>Analysis of  Oh Captain, My Captain!</vt:lpstr>
      <vt:lpstr>Back to Key Ideas</vt:lpstr>
      <vt:lpstr>Your First Poem</vt:lpstr>
    </vt:vector>
  </TitlesOfParts>
  <Company>SSRSB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Poetry</dc:title>
  <dc:creator>Staff</dc:creator>
  <cp:lastModifiedBy>Erika</cp:lastModifiedBy>
  <cp:revision>18</cp:revision>
  <cp:lastPrinted>2013-11-14T14:11:46Z</cp:lastPrinted>
  <dcterms:created xsi:type="dcterms:W3CDTF">2012-11-05T15:26:48Z</dcterms:created>
  <dcterms:modified xsi:type="dcterms:W3CDTF">2014-11-14T15:41:37Z</dcterms:modified>
</cp:coreProperties>
</file>