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9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EA67A95-D458-4E38-88DB-7AC2E3B258B5}" type="datetimeFigureOut">
              <a:rPr lang="en-CA" smtClean="0"/>
              <a:t>03/04/2014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8047448-F0EB-481C-8FEA-20A522D7B16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7A95-D458-4E38-88DB-7AC2E3B258B5}" type="datetimeFigureOut">
              <a:rPr lang="en-CA" smtClean="0"/>
              <a:t>03/04/2014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47448-F0EB-481C-8FEA-20A522D7B16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7A95-D458-4E38-88DB-7AC2E3B258B5}" type="datetimeFigureOut">
              <a:rPr lang="en-CA" smtClean="0"/>
              <a:t>03/04/2014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47448-F0EB-481C-8FEA-20A522D7B16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7A95-D458-4E38-88DB-7AC2E3B258B5}" type="datetimeFigureOut">
              <a:rPr lang="en-CA" smtClean="0"/>
              <a:t>03/04/2014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47448-F0EB-481C-8FEA-20A522D7B16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7A95-D458-4E38-88DB-7AC2E3B258B5}" type="datetimeFigureOut">
              <a:rPr lang="en-CA" smtClean="0"/>
              <a:t>03/04/2014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47448-F0EB-481C-8FEA-20A522D7B16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7A95-D458-4E38-88DB-7AC2E3B258B5}" type="datetimeFigureOut">
              <a:rPr lang="en-CA" smtClean="0"/>
              <a:t>03/04/2014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47448-F0EB-481C-8FEA-20A522D7B16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EA67A95-D458-4E38-88DB-7AC2E3B258B5}" type="datetimeFigureOut">
              <a:rPr lang="en-CA" smtClean="0"/>
              <a:t>03/04/2014</a:t>
            </a:fld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8047448-F0EB-481C-8FEA-20A522D7B166}" type="slidenum">
              <a:rPr lang="en-CA" smtClean="0"/>
              <a:t>‹#›</a:t>
            </a:fld>
            <a:endParaRPr lang="en-C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EA67A95-D458-4E38-88DB-7AC2E3B258B5}" type="datetimeFigureOut">
              <a:rPr lang="en-CA" smtClean="0"/>
              <a:t>03/04/2014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8047448-F0EB-481C-8FEA-20A522D7B16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7A95-D458-4E38-88DB-7AC2E3B258B5}" type="datetimeFigureOut">
              <a:rPr lang="en-CA" smtClean="0"/>
              <a:t>03/04/2014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47448-F0EB-481C-8FEA-20A522D7B16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7A95-D458-4E38-88DB-7AC2E3B258B5}" type="datetimeFigureOut">
              <a:rPr lang="en-CA" smtClean="0"/>
              <a:t>03/04/2014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47448-F0EB-481C-8FEA-20A522D7B16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67A95-D458-4E38-88DB-7AC2E3B258B5}" type="datetimeFigureOut">
              <a:rPr lang="en-CA" smtClean="0"/>
              <a:t>03/04/2014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47448-F0EB-481C-8FEA-20A522D7B16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EA67A95-D458-4E38-88DB-7AC2E3B258B5}" type="datetimeFigureOut">
              <a:rPr lang="en-CA" smtClean="0"/>
              <a:t>03/04/2014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8047448-F0EB-481C-8FEA-20A522D7B166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owl.english.purdue.edu/owl/resource/747/02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Persuasive Essay Template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How to plan your essay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77896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CA" dirty="0" smtClean="0"/>
              <a:t>Planning An Essay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CA" dirty="0" smtClean="0"/>
              <a:t>There are </a:t>
            </a:r>
            <a:r>
              <a:rPr lang="en-CA" b="1" dirty="0" smtClean="0"/>
              <a:t>5 steps </a:t>
            </a:r>
            <a:r>
              <a:rPr lang="en-CA" dirty="0" smtClean="0"/>
              <a:t>in the essay writing process:</a:t>
            </a:r>
          </a:p>
          <a:p>
            <a:pPr marL="514350" indent="-514350">
              <a:buFont typeface="+mj-lt"/>
              <a:buAutoNum type="arabicPeriod"/>
            </a:pPr>
            <a:r>
              <a:rPr lang="en-CA" b="1" dirty="0" smtClean="0"/>
              <a:t>Prewriting</a:t>
            </a:r>
            <a:r>
              <a:rPr lang="en-CA" dirty="0" smtClean="0"/>
              <a:t> – You read your texts and underline key ideas as you read.  You highlight and make note of what is useful information in the margins.  Then you plan an outline; figure out which quotes and supporting evidence you are going to use from your texts; </a:t>
            </a:r>
            <a:r>
              <a:rPr lang="en-CA" dirty="0" smtClean="0"/>
              <a:t>and </a:t>
            </a:r>
            <a:r>
              <a:rPr lang="en-CA" dirty="0" smtClean="0"/>
              <a:t>develop a thesis statement.  </a:t>
            </a:r>
          </a:p>
          <a:p>
            <a:pPr marL="514350" indent="-514350">
              <a:buFont typeface="+mj-lt"/>
              <a:buAutoNum type="arabicPeriod"/>
            </a:pPr>
            <a:r>
              <a:rPr lang="en-CA" b="1" dirty="0" smtClean="0"/>
              <a:t>Drafting</a:t>
            </a:r>
            <a:r>
              <a:rPr lang="en-CA" dirty="0" smtClean="0"/>
              <a:t> – You double space.  Use pen. Turn your essay outline into paragraphs and a rough essay.  </a:t>
            </a:r>
          </a:p>
          <a:p>
            <a:pPr marL="514350" indent="-514350">
              <a:buFont typeface="+mj-lt"/>
              <a:buAutoNum type="arabicPeriod"/>
            </a:pPr>
            <a:r>
              <a:rPr lang="en-CA" b="1" dirty="0" smtClean="0"/>
              <a:t>Revising </a:t>
            </a:r>
            <a:r>
              <a:rPr lang="en-CA" dirty="0" smtClean="0"/>
              <a:t>– Using different colored pen or pencil, you add/subtract ideas to make your arguments more fluid; change wording to improve the way your essay sounds; rearrange points in your paragraphs; tweak topic sentences and connecting statements.</a:t>
            </a:r>
          </a:p>
          <a:p>
            <a:pPr marL="514350" indent="-514350">
              <a:buFont typeface="+mj-lt"/>
              <a:buAutoNum type="arabicPeriod"/>
            </a:pPr>
            <a:r>
              <a:rPr lang="en-CA" b="1" dirty="0" smtClean="0"/>
              <a:t>Editing</a:t>
            </a:r>
            <a:r>
              <a:rPr lang="en-CA" dirty="0" smtClean="0"/>
              <a:t> – Using a different colored pen than when you revised, you check for errors using the CUPS model.  You can ask a peer to help you fix up errors.</a:t>
            </a:r>
          </a:p>
          <a:p>
            <a:pPr marL="514350" indent="-514350">
              <a:buFont typeface="+mj-lt"/>
              <a:buAutoNum type="arabicPeriod"/>
            </a:pPr>
            <a:r>
              <a:rPr lang="en-CA" b="1" dirty="0" smtClean="0"/>
              <a:t>Publish</a:t>
            </a:r>
            <a:r>
              <a:rPr lang="en-CA" dirty="0" smtClean="0"/>
              <a:t> – You rewrite your final version of the essay in pen, double spaced.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22312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Let’s plan one!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Using the play </a:t>
            </a:r>
            <a:r>
              <a:rPr lang="en-CA" i="1" dirty="0" smtClean="0"/>
              <a:t>Julius Caesar</a:t>
            </a:r>
            <a:r>
              <a:rPr lang="en-CA" dirty="0" smtClean="0"/>
              <a:t> as our text, let’s plan an essay using the Essay Outline Template I’ve given you.</a:t>
            </a:r>
          </a:p>
          <a:p>
            <a:r>
              <a:rPr lang="en-CA" dirty="0" smtClean="0"/>
              <a:t>Our prompt – </a:t>
            </a:r>
          </a:p>
          <a:p>
            <a:pPr marL="0" indent="0">
              <a:buNone/>
            </a:pPr>
            <a:r>
              <a:rPr lang="en-CA" dirty="0" smtClean="0"/>
              <a:t>“In your opinion, was Brutus justified in deciding to act against Caesar?  Review his arguments for doing so in Act 2, scene 1.”</a:t>
            </a:r>
          </a:p>
          <a:p>
            <a:pPr marL="0" indent="0">
              <a:buNone/>
            </a:pPr>
            <a:r>
              <a:rPr lang="en-CA" dirty="0" smtClean="0"/>
              <a:t>What is our </a:t>
            </a:r>
            <a:r>
              <a:rPr lang="en-CA" b="1" dirty="0" smtClean="0"/>
              <a:t>RAFTS</a:t>
            </a:r>
            <a:r>
              <a:rPr lang="en-CA" dirty="0" smtClean="0"/>
              <a:t> for this prompt?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8813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make a thesis statement?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thesis</a:t>
            </a:r>
            <a:r>
              <a:rPr lang="en-US" dirty="0" smtClean="0"/>
              <a:t> is not a simple observation or fact – it </a:t>
            </a:r>
            <a:r>
              <a:rPr lang="en-US" b="1" dirty="0" smtClean="0"/>
              <a:t>is an argument or opinion or assertion based on facts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Refer to the handout “Thesis Statements” for ideas.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45222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Finally, how do I add quotes?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MLA format for “in text citations”: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sz="2600" dirty="0" smtClean="0">
                <a:latin typeface="Corbel" pitchFamily="34" charset="0"/>
                <a:cs typeface="Aparajita" pitchFamily="34" charset="0"/>
                <a:hlinkClick r:id="rId2"/>
              </a:rPr>
              <a:t>http://owl.english.purdue.edu/owl/resource/747/02/</a:t>
            </a:r>
            <a:endParaRPr lang="en-CA" sz="2600" dirty="0" smtClean="0">
              <a:latin typeface="Corbel" pitchFamily="34" charset="0"/>
              <a:cs typeface="Aparajita" pitchFamily="34" charset="0"/>
            </a:endParaRP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7538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6800"/>
          </a:xfrm>
        </p:spPr>
        <p:txBody>
          <a:bodyPr>
            <a:normAutofit/>
          </a:bodyPr>
          <a:lstStyle/>
          <a:p>
            <a:r>
              <a:rPr lang="en-CA" dirty="0" smtClean="0"/>
              <a:t>Your Turn</a:t>
            </a:r>
            <a:r>
              <a:rPr lang="en-CA" dirty="0" smtClean="0"/>
              <a:t>! </a:t>
            </a:r>
            <a:br>
              <a:rPr lang="en-CA" dirty="0" smtClean="0"/>
            </a:br>
            <a:r>
              <a:rPr lang="en-CA" sz="2200" dirty="0" smtClean="0"/>
              <a:t>(See handout “Julius </a:t>
            </a:r>
            <a:r>
              <a:rPr lang="en-CA" sz="2200" dirty="0" err="1" smtClean="0"/>
              <a:t>Casear</a:t>
            </a:r>
            <a:r>
              <a:rPr lang="en-CA" sz="2200" dirty="0" smtClean="0"/>
              <a:t> – Essay Writing Assignment”)</a:t>
            </a:r>
            <a:endParaRPr lang="en-CA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896544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Your task is to write me a </a:t>
            </a:r>
            <a:r>
              <a:rPr lang="en-CA" b="1" dirty="0" smtClean="0"/>
              <a:t>persuasive </a:t>
            </a:r>
            <a:r>
              <a:rPr lang="en-CA" b="1" dirty="0" smtClean="0"/>
              <a:t>essay </a:t>
            </a:r>
            <a:r>
              <a:rPr lang="en-CA" dirty="0" smtClean="0"/>
              <a:t>using the prompt and instructions on your handout. </a:t>
            </a:r>
          </a:p>
          <a:p>
            <a:r>
              <a:rPr lang="en-US" dirty="0" smtClean="0"/>
              <a:t>This is a major assignment for Term 3 and represents a significant portion of your final grade.</a:t>
            </a:r>
            <a:endParaRPr lang="en-CA" dirty="0" smtClean="0"/>
          </a:p>
          <a:p>
            <a:r>
              <a:rPr lang="en-CA" dirty="0" smtClean="0"/>
              <a:t>This assignment is the same format as the PVEC English exam.  I </a:t>
            </a:r>
            <a:r>
              <a:rPr lang="en-CA" dirty="0"/>
              <a:t>will be using the PVEC English exam rubric to mark these essays. </a:t>
            </a:r>
            <a:endParaRPr lang="en-CA" dirty="0" smtClean="0"/>
          </a:p>
          <a:p>
            <a:r>
              <a:rPr lang="en-CA" dirty="0" smtClean="0"/>
              <a:t>You </a:t>
            </a:r>
            <a:r>
              <a:rPr lang="en-CA" dirty="0" smtClean="0"/>
              <a:t>have </a:t>
            </a:r>
            <a:r>
              <a:rPr lang="en-CA" b="1" dirty="0"/>
              <a:t>5</a:t>
            </a:r>
            <a:r>
              <a:rPr lang="en-CA" b="1" dirty="0" smtClean="0"/>
              <a:t> </a:t>
            </a:r>
            <a:r>
              <a:rPr lang="en-CA" b="1" dirty="0" smtClean="0"/>
              <a:t>classes</a:t>
            </a:r>
            <a:r>
              <a:rPr lang="en-CA" dirty="0" smtClean="0"/>
              <a:t> to complete this </a:t>
            </a:r>
            <a:r>
              <a:rPr lang="en-CA" dirty="0" smtClean="0"/>
              <a:t>task</a:t>
            </a:r>
            <a:r>
              <a:rPr lang="en-CA" dirty="0" smtClean="0"/>
              <a:t>.  You will not be given any additional class time to complete this essay, as such you need to use your time wisely.</a:t>
            </a:r>
            <a:endParaRPr lang="en-CA" dirty="0" smtClean="0"/>
          </a:p>
          <a:p>
            <a:r>
              <a:rPr lang="en-CA" dirty="0" smtClean="0"/>
              <a:t>Be sure to complete </a:t>
            </a:r>
            <a:r>
              <a:rPr lang="en-CA" dirty="0" smtClean="0"/>
              <a:t>an </a:t>
            </a:r>
            <a:r>
              <a:rPr lang="en-CA" dirty="0" smtClean="0"/>
              <a:t>essay template outline for your essay and follow the writing process as we discussed in class.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6775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49</TotalTime>
  <Words>434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</vt:lpstr>
      <vt:lpstr>Persuasive Essay Template</vt:lpstr>
      <vt:lpstr>Planning An Essay</vt:lpstr>
      <vt:lpstr>Let’s plan one!</vt:lpstr>
      <vt:lpstr>How do I make a thesis statement?</vt:lpstr>
      <vt:lpstr>Finally, how do I add quotes?</vt:lpstr>
      <vt:lpstr>Your Turn!  (See handout “Julius Casear – Essay Writing Assignment”)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Persuasive Essay Template</dc:title>
  <dc:creator>Erika</dc:creator>
  <cp:lastModifiedBy>admin</cp:lastModifiedBy>
  <cp:revision>7</cp:revision>
  <dcterms:created xsi:type="dcterms:W3CDTF">2013-01-09T01:08:45Z</dcterms:created>
  <dcterms:modified xsi:type="dcterms:W3CDTF">2014-04-03T17:38:25Z</dcterms:modified>
</cp:coreProperties>
</file>