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57" r:id="rId4"/>
    <p:sldId id="258" r:id="rId5"/>
    <p:sldId id="259" r:id="rId6"/>
    <p:sldId id="260" r:id="rId7"/>
    <p:sldId id="261" r:id="rId8"/>
    <p:sldId id="272" r:id="rId9"/>
    <p:sldId id="262" r:id="rId10"/>
    <p:sldId id="263" r:id="rId11"/>
    <p:sldId id="264" r:id="rId12"/>
    <p:sldId id="265" r:id="rId13"/>
    <p:sldId id="273" r:id="rId14"/>
    <p:sldId id="266" r:id="rId15"/>
    <p:sldId id="274" r:id="rId16"/>
    <p:sldId id="267" r:id="rId17"/>
    <p:sldId id="275" r:id="rId18"/>
    <p:sldId id="278" r:id="rId19"/>
    <p:sldId id="277" r:id="rId20"/>
    <p:sldId id="268" r:id="rId21"/>
    <p:sldId id="269" r:id="rId22"/>
    <p:sldId id="276" r:id="rId23"/>
    <p:sldId id="279" r:id="rId24"/>
    <p:sldId id="280" r:id="rId25"/>
    <p:sldId id="27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8AB143C-0AA7-4E26-B1AF-D5E125849BFD}" type="datetimeFigureOut">
              <a:rPr lang="en-US" smtClean="0"/>
              <a:t>4/17/2014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97A2241-7893-432A-AFCD-E03C43C5DF2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AB143C-0AA7-4E26-B1AF-D5E125849BFD}" type="datetimeFigureOut">
              <a:rPr lang="en-US" smtClean="0"/>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7A2241-7893-432A-AFCD-E03C43C5DF2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8AB143C-0AA7-4E26-B1AF-D5E125849BFD}" type="datetimeFigureOut">
              <a:rPr lang="en-US" smtClean="0"/>
              <a:t>4/17/2014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7A2241-7893-432A-AFCD-E03C43C5DF2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8AB143C-0AA7-4E26-B1AF-D5E125849BFD}" type="datetimeFigureOut">
              <a:rPr lang="en-US" smtClean="0"/>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7A2241-7893-432A-AFCD-E03C43C5DF23}"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8AB143C-0AA7-4E26-B1AF-D5E125849BFD}" type="datetimeFigureOut">
              <a:rPr lang="en-US" smtClean="0"/>
              <a:t>4/17/2014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97A2241-7893-432A-AFCD-E03C43C5DF23}"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8AB143C-0AA7-4E26-B1AF-D5E125849BFD}" type="datetimeFigureOut">
              <a:rPr lang="en-US" smtClean="0"/>
              <a:t>4/17/2014</a:t>
            </a:fld>
            <a:endParaRPr lang="en-US"/>
          </a:p>
        </p:txBody>
      </p:sp>
      <p:sp>
        <p:nvSpPr>
          <p:cNvPr id="10" name="Slide Number Placeholder 9"/>
          <p:cNvSpPr>
            <a:spLocks noGrp="1"/>
          </p:cNvSpPr>
          <p:nvPr>
            <p:ph type="sldNum" sz="quarter" idx="16"/>
          </p:nvPr>
        </p:nvSpPr>
        <p:spPr/>
        <p:txBody>
          <a:bodyPr rtlCol="0"/>
          <a:lstStyle/>
          <a:p>
            <a:fld id="{D97A2241-7893-432A-AFCD-E03C43C5DF23}"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8AB143C-0AA7-4E26-B1AF-D5E125849BFD}" type="datetimeFigureOut">
              <a:rPr lang="en-US" smtClean="0"/>
              <a:t>4/17/2014</a:t>
            </a:fld>
            <a:endParaRPr lang="en-US"/>
          </a:p>
        </p:txBody>
      </p:sp>
      <p:sp>
        <p:nvSpPr>
          <p:cNvPr id="12" name="Slide Number Placeholder 11"/>
          <p:cNvSpPr>
            <a:spLocks noGrp="1"/>
          </p:cNvSpPr>
          <p:nvPr>
            <p:ph type="sldNum" sz="quarter" idx="16"/>
          </p:nvPr>
        </p:nvSpPr>
        <p:spPr/>
        <p:txBody>
          <a:bodyPr rtlCol="0"/>
          <a:lstStyle/>
          <a:p>
            <a:fld id="{D97A2241-7893-432A-AFCD-E03C43C5DF23}"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AB143C-0AA7-4E26-B1AF-D5E125849BFD}" type="datetimeFigureOut">
              <a:rPr lang="en-US" smtClean="0"/>
              <a:t>4/17/2014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7A2241-7893-432A-AFCD-E03C43C5DF2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AB143C-0AA7-4E26-B1AF-D5E125849BFD}" type="datetimeFigureOut">
              <a:rPr lang="en-US" smtClean="0"/>
              <a:t>4/17/2014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7A2241-7893-432A-AFCD-E03C43C5DF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8AB143C-0AA7-4E26-B1AF-D5E125849BFD}" type="datetimeFigureOut">
              <a:rPr lang="en-US" smtClean="0"/>
              <a:t>4/17/2014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7A2241-7893-432A-AFCD-E03C43C5DF23}"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8AB143C-0AA7-4E26-B1AF-D5E125849BFD}" type="datetimeFigureOut">
              <a:rPr lang="en-US" smtClean="0"/>
              <a:t>4/17/2014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7A2241-7893-432A-AFCD-E03C43C5DF23}"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8AB143C-0AA7-4E26-B1AF-D5E125849BFD}" type="datetimeFigureOut">
              <a:rPr lang="en-US" smtClean="0"/>
              <a:t>4/17/2014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7A2241-7893-432A-AFCD-E03C43C5DF2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Multi Novel Unit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89212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Questions</a:t>
            </a:r>
            <a:endParaRPr lang="en-US" dirty="0"/>
          </a:p>
        </p:txBody>
      </p:sp>
      <p:sp>
        <p:nvSpPr>
          <p:cNvPr id="3" name="Content Placeholder 2"/>
          <p:cNvSpPr>
            <a:spLocks noGrp="1"/>
          </p:cNvSpPr>
          <p:nvPr>
            <p:ph sz="quarter" idx="1"/>
          </p:nvPr>
        </p:nvSpPr>
        <p:spPr/>
        <p:txBody>
          <a:bodyPr>
            <a:normAutofit/>
          </a:bodyPr>
          <a:lstStyle/>
          <a:p>
            <a:r>
              <a:rPr lang="en-US" dirty="0" smtClean="0"/>
              <a:t>Let’s look at what I wrote using the Character Questions to guide us.  </a:t>
            </a:r>
          </a:p>
          <a:p>
            <a:r>
              <a:rPr lang="en-US" dirty="0" smtClean="0"/>
              <a:t>I’ll model the analysis process on my piece, then you will do the same process with your response.</a:t>
            </a:r>
          </a:p>
          <a:p>
            <a:r>
              <a:rPr lang="en-US" dirty="0" smtClean="0"/>
              <a:t>Look at your piece – </a:t>
            </a:r>
          </a:p>
          <a:p>
            <a:pPr lvl="1"/>
            <a:r>
              <a:rPr lang="en-US" dirty="0"/>
              <a:t>H</a:t>
            </a:r>
            <a:r>
              <a:rPr lang="en-US" dirty="0" smtClean="0"/>
              <a:t>ow many of you mentioned a difficult choice or decision?  </a:t>
            </a:r>
          </a:p>
          <a:p>
            <a:pPr lvl="1"/>
            <a:r>
              <a:rPr lang="en-US" dirty="0" smtClean="0"/>
              <a:t>How many of you introduced a second character to explain something about the first character?</a:t>
            </a:r>
          </a:p>
          <a:p>
            <a:endParaRPr lang="en-US" dirty="0"/>
          </a:p>
        </p:txBody>
      </p:sp>
    </p:spTree>
    <p:extLst>
      <p:ext uri="{BB962C8B-B14F-4D97-AF65-F5344CB8AC3E}">
        <p14:creationId xmlns:p14="http://schemas.microsoft.com/office/powerpoint/2010/main" val="3871681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 your writing</a:t>
            </a:r>
            <a:endParaRPr lang="en-US" dirty="0"/>
          </a:p>
        </p:txBody>
      </p:sp>
      <p:sp>
        <p:nvSpPr>
          <p:cNvPr id="3" name="Content Placeholder 2"/>
          <p:cNvSpPr>
            <a:spLocks noGrp="1"/>
          </p:cNvSpPr>
          <p:nvPr>
            <p:ph sz="quarter" idx="1"/>
          </p:nvPr>
        </p:nvSpPr>
        <p:spPr/>
        <p:txBody>
          <a:bodyPr>
            <a:normAutofit/>
          </a:bodyPr>
          <a:lstStyle/>
          <a:p>
            <a:r>
              <a:rPr lang="en-US" dirty="0" smtClean="0"/>
              <a:t>Now take another 10 minutes to extend your initial work.  You can:</a:t>
            </a:r>
          </a:p>
          <a:p>
            <a:pPr lvl="1"/>
            <a:r>
              <a:rPr lang="en-US" dirty="0" smtClean="0"/>
              <a:t>Return to an item on the list that you found most relevant to what you had started to write and continue to discuss this</a:t>
            </a:r>
          </a:p>
          <a:p>
            <a:pPr lvl="1"/>
            <a:r>
              <a:rPr lang="en-US" dirty="0" smtClean="0"/>
              <a:t>Choose an item they hadn’t considered and see if you can now apply the item to the character</a:t>
            </a:r>
          </a:p>
          <a:p>
            <a:pPr lvl="1"/>
            <a:r>
              <a:rPr lang="en-US" dirty="0" smtClean="0"/>
              <a:t>Consider the reasons you connect with, care about, or empathize with the character (if you haven’t already done so)</a:t>
            </a:r>
            <a:endParaRPr lang="en-US" dirty="0"/>
          </a:p>
        </p:txBody>
      </p:sp>
    </p:spTree>
    <p:extLst>
      <p:ext uri="{BB962C8B-B14F-4D97-AF65-F5344CB8AC3E}">
        <p14:creationId xmlns:p14="http://schemas.microsoft.com/office/powerpoint/2010/main" val="3261980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 Reading Survey</a:t>
            </a:r>
            <a:endParaRPr lang="en-US" dirty="0"/>
          </a:p>
        </p:txBody>
      </p:sp>
      <p:sp>
        <p:nvSpPr>
          <p:cNvPr id="3" name="Content Placeholder 2"/>
          <p:cNvSpPr>
            <a:spLocks noGrp="1"/>
          </p:cNvSpPr>
          <p:nvPr>
            <p:ph sz="quarter" idx="1"/>
          </p:nvPr>
        </p:nvSpPr>
        <p:spPr/>
        <p:txBody>
          <a:bodyPr/>
          <a:lstStyle/>
          <a:p>
            <a:r>
              <a:rPr lang="en-US" dirty="0" smtClean="0"/>
              <a:t>Complete the Survey and pass it in.</a:t>
            </a:r>
          </a:p>
          <a:p>
            <a:endParaRPr lang="en-US" dirty="0"/>
          </a:p>
        </p:txBody>
      </p:sp>
    </p:spTree>
    <p:extLst>
      <p:ext uri="{BB962C8B-B14F-4D97-AF65-F5344CB8AC3E}">
        <p14:creationId xmlns:p14="http://schemas.microsoft.com/office/powerpoint/2010/main" val="2217690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3 – Starting the Novel</a:t>
            </a:r>
            <a:endParaRPr lang="en-CA" dirty="0"/>
          </a:p>
        </p:txBody>
      </p:sp>
      <p:sp>
        <p:nvSpPr>
          <p:cNvPr id="3" name="Content Placeholder 2"/>
          <p:cNvSpPr>
            <a:spLocks noGrp="1"/>
          </p:cNvSpPr>
          <p:nvPr>
            <p:ph sz="quarter" idx="1"/>
          </p:nvPr>
        </p:nvSpPr>
        <p:spPr/>
        <p:txBody>
          <a:bodyPr>
            <a:normAutofit fontScale="92500" lnSpcReduction="20000"/>
          </a:bodyPr>
          <a:lstStyle/>
          <a:p>
            <a:r>
              <a:rPr lang="en-US" dirty="0" smtClean="0"/>
              <a:t>Describe and Assign Novels</a:t>
            </a:r>
          </a:p>
          <a:p>
            <a:pPr lvl="1"/>
            <a:r>
              <a:rPr lang="en-US" dirty="0" smtClean="0"/>
              <a:t>Briefly describe books</a:t>
            </a:r>
          </a:p>
          <a:p>
            <a:pPr lvl="1"/>
            <a:r>
              <a:rPr lang="en-US" dirty="0" smtClean="0"/>
              <a:t>Choosing the right novel for you – needs as a reader “5 Finger Rule”, interests as a reader, and final assessment (a group book talk)</a:t>
            </a:r>
          </a:p>
          <a:p>
            <a:pPr lvl="1"/>
            <a:r>
              <a:rPr lang="en-US" dirty="0" smtClean="0"/>
              <a:t>Consult with each student once books are chosen</a:t>
            </a:r>
          </a:p>
          <a:p>
            <a:r>
              <a:rPr lang="en-US" dirty="0" smtClean="0"/>
              <a:t>Arrange seating for groups</a:t>
            </a:r>
          </a:p>
          <a:p>
            <a:r>
              <a:rPr lang="en-US" dirty="0" smtClean="0"/>
              <a:t>Pass out and read through Analysis questions – to be done as students read their novels.</a:t>
            </a:r>
            <a:endParaRPr lang="en-CA" dirty="0" smtClean="0"/>
          </a:p>
          <a:p>
            <a:r>
              <a:rPr lang="en-US" dirty="0" smtClean="0"/>
              <a:t>Explain, then pass out Literature Circle jobs (for first half of the novel) – record who is doing what job in each group</a:t>
            </a:r>
          </a:p>
        </p:txBody>
      </p:sp>
    </p:spTree>
    <p:extLst>
      <p:ext uri="{BB962C8B-B14F-4D97-AF65-F5344CB8AC3E}">
        <p14:creationId xmlns:p14="http://schemas.microsoft.com/office/powerpoint/2010/main" val="2069031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the Novel</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You will have 2 main tasks during the reading of the novel:</a:t>
            </a:r>
          </a:p>
          <a:p>
            <a:pPr lvl="1"/>
            <a:r>
              <a:rPr lang="en-US" dirty="0" smtClean="0"/>
              <a:t>1. </a:t>
            </a:r>
            <a:r>
              <a:rPr lang="en-US" b="1" dirty="0" smtClean="0"/>
              <a:t>Answer the analysis questions while reading your novel</a:t>
            </a:r>
            <a:r>
              <a:rPr lang="en-US" dirty="0" smtClean="0"/>
              <a:t>.  These are to be passed </a:t>
            </a:r>
            <a:r>
              <a:rPr lang="en-US" dirty="0" smtClean="0"/>
              <a:t>in towards the end of your novel.  </a:t>
            </a:r>
            <a:r>
              <a:rPr lang="en-US" dirty="0" smtClean="0"/>
              <a:t>Full sentences please.  Remember to date and title your work. </a:t>
            </a:r>
            <a:endParaRPr lang="en-US" dirty="0" smtClean="0"/>
          </a:p>
          <a:p>
            <a:pPr lvl="1"/>
            <a:r>
              <a:rPr lang="en-US" dirty="0" smtClean="0"/>
              <a:t>2</a:t>
            </a:r>
            <a:r>
              <a:rPr lang="en-US" dirty="0" smtClean="0"/>
              <a:t>. You will also be assigned a </a:t>
            </a:r>
            <a:r>
              <a:rPr lang="en-US" dirty="0" smtClean="0"/>
              <a:t>Literature </a:t>
            </a:r>
            <a:r>
              <a:rPr lang="en-US" dirty="0" smtClean="0"/>
              <a:t>Circle job.  You will need to work on this job as you read. </a:t>
            </a:r>
            <a:r>
              <a:rPr lang="en-US" dirty="0"/>
              <a:t>You will </a:t>
            </a:r>
            <a:r>
              <a:rPr lang="en-US" dirty="0" smtClean="0"/>
              <a:t>be completing Literature Circles in 2 rounds.  Round </a:t>
            </a:r>
            <a:r>
              <a:rPr lang="en-US" dirty="0"/>
              <a:t>1 will cover the first half of your novel, </a:t>
            </a:r>
            <a:r>
              <a:rPr lang="en-US" dirty="0" smtClean="0"/>
              <a:t>Round </a:t>
            </a:r>
            <a:r>
              <a:rPr lang="en-US" dirty="0"/>
              <a:t>2 will cover the last half of your novel</a:t>
            </a:r>
            <a:r>
              <a:rPr lang="en-US" dirty="0" smtClean="0"/>
              <a:t>.</a:t>
            </a:r>
            <a:endParaRPr lang="en-US" dirty="0"/>
          </a:p>
        </p:txBody>
      </p:sp>
    </p:spTree>
    <p:extLst>
      <p:ext uri="{BB962C8B-B14F-4D97-AF65-F5344CB8AC3E}">
        <p14:creationId xmlns:p14="http://schemas.microsoft.com/office/powerpoint/2010/main" val="1103967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Half Way Points for Each Novel</a:t>
            </a:r>
            <a:endParaRPr lang="en-CA"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b="1" dirty="0" smtClean="0"/>
              <a:t>You will be completing your first round of Literature Circles at the following points:</a:t>
            </a:r>
          </a:p>
          <a:p>
            <a:r>
              <a:rPr lang="en-US" b="1" dirty="0" smtClean="0"/>
              <a:t>The </a:t>
            </a:r>
            <a:r>
              <a:rPr lang="en-US" b="1" dirty="0" err="1" smtClean="0"/>
              <a:t>Pigman</a:t>
            </a:r>
            <a:r>
              <a:rPr lang="en-US" b="1" dirty="0" smtClean="0"/>
              <a:t> </a:t>
            </a:r>
            <a:r>
              <a:rPr lang="en-US" dirty="0" smtClean="0"/>
              <a:t>by Paul </a:t>
            </a:r>
            <a:r>
              <a:rPr lang="en-US" dirty="0" err="1" smtClean="0"/>
              <a:t>Zindel</a:t>
            </a:r>
            <a:r>
              <a:rPr lang="en-US" dirty="0" smtClean="0"/>
              <a:t> – </a:t>
            </a:r>
            <a:r>
              <a:rPr lang="en-US" dirty="0" err="1" smtClean="0"/>
              <a:t>pg</a:t>
            </a:r>
            <a:r>
              <a:rPr lang="en-US" dirty="0" smtClean="0"/>
              <a:t> 80 </a:t>
            </a:r>
            <a:r>
              <a:rPr lang="en-US" u="sng" dirty="0" smtClean="0"/>
              <a:t>end of Chapter 8</a:t>
            </a:r>
          </a:p>
          <a:p>
            <a:r>
              <a:rPr lang="en-US" b="1" dirty="0" smtClean="0"/>
              <a:t>The First Stone </a:t>
            </a:r>
            <a:r>
              <a:rPr lang="en-US" dirty="0" smtClean="0"/>
              <a:t>by Don Aker – </a:t>
            </a:r>
            <a:r>
              <a:rPr lang="en-US" dirty="0" err="1" smtClean="0"/>
              <a:t>pg</a:t>
            </a:r>
            <a:r>
              <a:rPr lang="en-US" dirty="0" smtClean="0"/>
              <a:t> 153 </a:t>
            </a:r>
            <a:r>
              <a:rPr lang="en-US" u="sng" dirty="0" smtClean="0"/>
              <a:t>end of Chapter 13</a:t>
            </a:r>
          </a:p>
          <a:p>
            <a:r>
              <a:rPr lang="en-US" b="1" dirty="0" smtClean="0"/>
              <a:t>Crabbe</a:t>
            </a:r>
            <a:r>
              <a:rPr lang="en-US" dirty="0" smtClean="0"/>
              <a:t> by William Bell – </a:t>
            </a:r>
            <a:r>
              <a:rPr lang="en-US" dirty="0" err="1" smtClean="0"/>
              <a:t>pg</a:t>
            </a:r>
            <a:r>
              <a:rPr lang="en-US" dirty="0" smtClean="0"/>
              <a:t> 93 </a:t>
            </a:r>
            <a:r>
              <a:rPr lang="en-US" u="sng" dirty="0" smtClean="0"/>
              <a:t>end of Chapter 11</a:t>
            </a:r>
          </a:p>
          <a:p>
            <a:r>
              <a:rPr lang="en-US" b="1" dirty="0" smtClean="0"/>
              <a:t>Stuck in Neutral </a:t>
            </a:r>
            <a:r>
              <a:rPr lang="en-US" dirty="0" smtClean="0"/>
              <a:t>by Terry </a:t>
            </a:r>
            <a:r>
              <a:rPr lang="en-US" dirty="0" err="1" smtClean="0"/>
              <a:t>Trueman</a:t>
            </a:r>
            <a:r>
              <a:rPr lang="en-US" dirty="0" smtClean="0"/>
              <a:t> – </a:t>
            </a:r>
            <a:r>
              <a:rPr lang="en-US" dirty="0" err="1" smtClean="0"/>
              <a:t>pg</a:t>
            </a:r>
            <a:r>
              <a:rPr lang="en-US" dirty="0" smtClean="0"/>
              <a:t> 58 </a:t>
            </a:r>
            <a:r>
              <a:rPr lang="en-US" u="sng" dirty="0" smtClean="0"/>
              <a:t>end of Chapter 9</a:t>
            </a:r>
          </a:p>
          <a:p>
            <a:r>
              <a:rPr lang="en-US" b="1" dirty="0" smtClean="0"/>
              <a:t>The Hunger Games </a:t>
            </a:r>
            <a:r>
              <a:rPr lang="en-US" dirty="0" smtClean="0"/>
              <a:t>by Suzanne Collins – </a:t>
            </a:r>
            <a:r>
              <a:rPr lang="en-US" dirty="0" err="1" smtClean="0"/>
              <a:t>pg</a:t>
            </a:r>
            <a:r>
              <a:rPr lang="en-US" dirty="0" smtClean="0"/>
              <a:t> 184 </a:t>
            </a:r>
            <a:r>
              <a:rPr lang="en-US" u="sng" dirty="0" smtClean="0"/>
              <a:t>end of Chapter 13</a:t>
            </a:r>
            <a:endParaRPr lang="en-CA" u="sng" dirty="0"/>
          </a:p>
        </p:txBody>
      </p:sp>
    </p:spTree>
    <p:extLst>
      <p:ext uri="{BB962C8B-B14F-4D97-AF65-F5344CB8AC3E}">
        <p14:creationId xmlns:p14="http://schemas.microsoft.com/office/powerpoint/2010/main" val="466430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a:t>
            </a:r>
            <a:r>
              <a:rPr lang="en-US" dirty="0" smtClean="0"/>
              <a:t>Circles</a:t>
            </a:r>
            <a:endParaRPr lang="en-US" dirty="0"/>
          </a:p>
        </p:txBody>
      </p:sp>
      <p:sp>
        <p:nvSpPr>
          <p:cNvPr id="3" name="Content Placeholder 2"/>
          <p:cNvSpPr>
            <a:spLocks noGrp="1"/>
          </p:cNvSpPr>
          <p:nvPr>
            <p:ph sz="quarter" idx="1"/>
          </p:nvPr>
        </p:nvSpPr>
        <p:spPr/>
        <p:txBody>
          <a:bodyPr/>
          <a:lstStyle/>
          <a:p>
            <a:r>
              <a:rPr lang="en-US" dirty="0" smtClean="0"/>
              <a:t>Literature </a:t>
            </a:r>
            <a:r>
              <a:rPr lang="en-US" dirty="0" smtClean="0"/>
              <a:t>circles are designed to help students understand the text by giving them a specific task to help focus their reading.</a:t>
            </a:r>
          </a:p>
          <a:p>
            <a:r>
              <a:rPr lang="en-US" dirty="0" smtClean="0"/>
              <a:t>Each task works in conjunction with other tasks.  Students will be placed in groups to discuss their role in the </a:t>
            </a:r>
            <a:r>
              <a:rPr lang="en-US" dirty="0" smtClean="0"/>
              <a:t>Literature </a:t>
            </a:r>
            <a:r>
              <a:rPr lang="en-US" dirty="0" smtClean="0"/>
              <a:t>Circle and share their findings with their group.</a:t>
            </a:r>
          </a:p>
          <a:p>
            <a:r>
              <a:rPr lang="en-US" dirty="0" smtClean="0"/>
              <a:t>You will be in a group with the other students reading the novel you chose.</a:t>
            </a:r>
            <a:endParaRPr lang="en-US" dirty="0"/>
          </a:p>
        </p:txBody>
      </p:sp>
    </p:spTree>
    <p:extLst>
      <p:ext uri="{BB962C8B-B14F-4D97-AF65-F5344CB8AC3E}">
        <p14:creationId xmlns:p14="http://schemas.microsoft.com/office/powerpoint/2010/main" val="6163522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4 – Reading Initial Chapters</a:t>
            </a:r>
            <a:endParaRPr lang="en-CA" dirty="0"/>
          </a:p>
        </p:txBody>
      </p:sp>
      <p:sp>
        <p:nvSpPr>
          <p:cNvPr id="3" name="Content Placeholder 2"/>
          <p:cNvSpPr>
            <a:spLocks noGrp="1"/>
          </p:cNvSpPr>
          <p:nvPr>
            <p:ph sz="quarter" idx="1"/>
          </p:nvPr>
        </p:nvSpPr>
        <p:spPr/>
        <p:txBody>
          <a:bodyPr/>
          <a:lstStyle/>
          <a:p>
            <a:r>
              <a:rPr lang="en-US" dirty="0" smtClean="0"/>
              <a:t>Review Reading Strategies on bookmarks </a:t>
            </a:r>
          </a:p>
          <a:p>
            <a:r>
              <a:rPr lang="en-US" dirty="0" smtClean="0"/>
              <a:t>At the end of Chapter 1 students are to </a:t>
            </a:r>
            <a:r>
              <a:rPr lang="en-US" u="sng" dirty="0" smtClean="0"/>
              <a:t>generate a list of 20 questions</a:t>
            </a:r>
            <a:r>
              <a:rPr lang="en-US" dirty="0" smtClean="0"/>
              <a:t> they have about what they read in the first chapter, on </a:t>
            </a:r>
            <a:r>
              <a:rPr lang="en-US" dirty="0" err="1" smtClean="0"/>
              <a:t>looseleaf</a:t>
            </a:r>
            <a:r>
              <a:rPr lang="en-US" dirty="0" smtClean="0"/>
              <a:t>.</a:t>
            </a:r>
          </a:p>
          <a:p>
            <a:r>
              <a:rPr lang="en-US" dirty="0" smtClean="0"/>
              <a:t>Once finished reading Chapter 2, complete “Exit Slip 1” and pass it in.</a:t>
            </a:r>
            <a:endParaRPr lang="en-CA" dirty="0"/>
          </a:p>
        </p:txBody>
      </p:sp>
    </p:spTree>
    <p:extLst>
      <p:ext uri="{BB962C8B-B14F-4D97-AF65-F5344CB8AC3E}">
        <p14:creationId xmlns:p14="http://schemas.microsoft.com/office/powerpoint/2010/main" val="1363473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5 – </a:t>
            </a:r>
            <a:br>
              <a:rPr lang="en-US" dirty="0" smtClean="0"/>
            </a:br>
            <a:r>
              <a:rPr lang="en-US" dirty="0" smtClean="0"/>
              <a:t>Reading to the Halfway Mark</a:t>
            </a:r>
            <a:endParaRPr lang="en-CA" dirty="0"/>
          </a:p>
        </p:txBody>
      </p:sp>
      <p:sp>
        <p:nvSpPr>
          <p:cNvPr id="3" name="Content Placeholder 2"/>
          <p:cNvSpPr>
            <a:spLocks noGrp="1"/>
          </p:cNvSpPr>
          <p:nvPr>
            <p:ph sz="quarter" idx="1"/>
          </p:nvPr>
        </p:nvSpPr>
        <p:spPr/>
        <p:txBody>
          <a:bodyPr/>
          <a:lstStyle/>
          <a:p>
            <a:r>
              <a:rPr lang="en-US" dirty="0" smtClean="0"/>
              <a:t>Continue Reading to the halfway mark of your novel.  Review your Literature Circle job and begin preparing for the first round of Literature Circles.</a:t>
            </a:r>
            <a:endParaRPr lang="en-CA" dirty="0"/>
          </a:p>
        </p:txBody>
      </p:sp>
    </p:spTree>
    <p:extLst>
      <p:ext uri="{BB962C8B-B14F-4D97-AF65-F5344CB8AC3E}">
        <p14:creationId xmlns:p14="http://schemas.microsoft.com/office/powerpoint/2010/main" val="1615278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1 – Literature Circles</a:t>
            </a:r>
            <a:endParaRPr lang="en-CA" dirty="0"/>
          </a:p>
        </p:txBody>
      </p:sp>
      <p:sp>
        <p:nvSpPr>
          <p:cNvPr id="3" name="Content Placeholder 2"/>
          <p:cNvSpPr>
            <a:spLocks noGrp="1"/>
          </p:cNvSpPr>
          <p:nvPr>
            <p:ph sz="quarter" idx="1"/>
          </p:nvPr>
        </p:nvSpPr>
        <p:spPr/>
        <p:txBody>
          <a:bodyPr>
            <a:normAutofit lnSpcReduction="10000"/>
          </a:bodyPr>
          <a:lstStyle/>
          <a:p>
            <a:r>
              <a:rPr lang="en-US" dirty="0" smtClean="0"/>
              <a:t>Complete Literature Circles for the first half of your novel.</a:t>
            </a:r>
          </a:p>
          <a:p>
            <a:r>
              <a:rPr lang="en-US" dirty="0" smtClean="0"/>
              <a:t>Complete and pass in your worksheets and reflection when you are finished your discussions.</a:t>
            </a:r>
          </a:p>
          <a:p>
            <a:r>
              <a:rPr lang="en-US" dirty="0" smtClean="0"/>
              <a:t>Then, on your own, write a response to the </a:t>
            </a:r>
            <a:r>
              <a:rPr lang="en-US" dirty="0"/>
              <a:t>following </a:t>
            </a:r>
            <a:r>
              <a:rPr lang="en-US" dirty="0" smtClean="0"/>
              <a:t>question on a piece of </a:t>
            </a:r>
            <a:r>
              <a:rPr lang="en-US" dirty="0" err="1" smtClean="0"/>
              <a:t>looseleaf</a:t>
            </a:r>
            <a:r>
              <a:rPr lang="en-US" dirty="0" smtClean="0"/>
              <a:t>:</a:t>
            </a:r>
            <a:endParaRPr lang="en-US" dirty="0"/>
          </a:p>
          <a:p>
            <a:pPr marL="0" indent="0">
              <a:buNone/>
            </a:pPr>
            <a:r>
              <a:rPr lang="en-US" dirty="0"/>
              <a:t>“How effectively has the author developed the characters so far</a:t>
            </a:r>
            <a:r>
              <a:rPr lang="en-US" dirty="0" smtClean="0"/>
              <a:t>?” </a:t>
            </a:r>
          </a:p>
          <a:p>
            <a:r>
              <a:rPr lang="en-US" dirty="0" smtClean="0"/>
              <a:t>Complete Exit Slip 2 and pass it in along with your question response.</a:t>
            </a:r>
            <a:endParaRPr lang="en-US" dirty="0"/>
          </a:p>
          <a:p>
            <a:endParaRPr lang="en-CA" dirty="0"/>
          </a:p>
        </p:txBody>
      </p:sp>
    </p:spTree>
    <p:extLst>
      <p:ext uri="{BB962C8B-B14F-4D97-AF65-F5344CB8AC3E}">
        <p14:creationId xmlns:p14="http://schemas.microsoft.com/office/powerpoint/2010/main" val="322318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1</a:t>
            </a:r>
            <a:endParaRPr lang="en-CA" dirty="0"/>
          </a:p>
        </p:txBody>
      </p:sp>
      <p:sp>
        <p:nvSpPr>
          <p:cNvPr id="3" name="Content Placeholder 2"/>
          <p:cNvSpPr>
            <a:spLocks noGrp="1"/>
          </p:cNvSpPr>
          <p:nvPr>
            <p:ph sz="quarter" idx="1"/>
          </p:nvPr>
        </p:nvSpPr>
        <p:spPr/>
        <p:txBody>
          <a:bodyPr/>
          <a:lstStyle/>
          <a:p>
            <a:r>
              <a:rPr lang="en-US" dirty="0" smtClean="0"/>
              <a:t>Inquiry Questions and Key Ideas</a:t>
            </a:r>
          </a:p>
          <a:p>
            <a:r>
              <a:rPr lang="en-US" dirty="0" smtClean="0"/>
              <a:t>Genre – The Novel</a:t>
            </a:r>
          </a:p>
          <a:p>
            <a:r>
              <a:rPr lang="en-US" dirty="0" smtClean="0"/>
              <a:t>Themes</a:t>
            </a:r>
            <a:endParaRPr lang="en-CA" dirty="0"/>
          </a:p>
        </p:txBody>
      </p:sp>
    </p:spTree>
    <p:extLst>
      <p:ext uri="{BB962C8B-B14F-4D97-AF65-F5344CB8AC3E}">
        <p14:creationId xmlns:p14="http://schemas.microsoft.com/office/powerpoint/2010/main" val="3368082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6 - Where </a:t>
            </a:r>
            <a:r>
              <a:rPr lang="en-US" dirty="0" smtClean="0"/>
              <a:t>I’m From…</a:t>
            </a:r>
            <a:endParaRPr lang="en-US" dirty="0"/>
          </a:p>
        </p:txBody>
      </p:sp>
      <p:sp>
        <p:nvSpPr>
          <p:cNvPr id="3" name="Content Placeholder 2"/>
          <p:cNvSpPr>
            <a:spLocks noGrp="1"/>
          </p:cNvSpPr>
          <p:nvPr>
            <p:ph sz="quarter" idx="1"/>
          </p:nvPr>
        </p:nvSpPr>
        <p:spPr/>
        <p:txBody>
          <a:bodyPr/>
          <a:lstStyle/>
          <a:p>
            <a:r>
              <a:rPr lang="en-US" dirty="0" smtClean="0"/>
              <a:t>This activity is designed to help you understand </a:t>
            </a:r>
            <a:r>
              <a:rPr lang="en-US" dirty="0" smtClean="0"/>
              <a:t>your main character</a:t>
            </a:r>
            <a:r>
              <a:rPr lang="en-US" dirty="0" smtClean="0"/>
              <a:t>’s </a:t>
            </a:r>
            <a:r>
              <a:rPr lang="en-US" dirty="0" smtClean="0"/>
              <a:t>world through poetry.</a:t>
            </a:r>
          </a:p>
          <a:p>
            <a:r>
              <a:rPr lang="en-US" dirty="0" smtClean="0"/>
              <a:t>We are going to use the mentor text “Where I’m From” by George Ella Lyon to show how the speaker uses and combines detailed images from her life to convey a sense of what shaped her.</a:t>
            </a:r>
          </a:p>
        </p:txBody>
      </p:sp>
    </p:spTree>
    <p:extLst>
      <p:ext uri="{BB962C8B-B14F-4D97-AF65-F5344CB8AC3E}">
        <p14:creationId xmlns:p14="http://schemas.microsoft.com/office/powerpoint/2010/main" val="27255770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I’m From…</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77500" lnSpcReduction="20000"/>
          </a:bodyPr>
          <a:lstStyle/>
          <a:p>
            <a:r>
              <a:rPr lang="en-US" dirty="0"/>
              <a:t>Read the poem out loud in your group.  Make one observation about each of the following</a:t>
            </a:r>
            <a:r>
              <a:rPr lang="en-US" dirty="0" smtClean="0"/>
              <a:t>:</a:t>
            </a:r>
          </a:p>
          <a:p>
            <a:pPr lvl="1"/>
            <a:r>
              <a:rPr lang="en-US" dirty="0" smtClean="0"/>
              <a:t>Content:  How many specific details are there?  What sort?</a:t>
            </a:r>
          </a:p>
          <a:p>
            <a:pPr lvl="1"/>
            <a:r>
              <a:rPr lang="en-US" dirty="0" smtClean="0"/>
              <a:t>Structure:  Is it random or is there some rationale for the order?  Why do the lines break where they do?</a:t>
            </a:r>
          </a:p>
          <a:p>
            <a:pPr lvl="1"/>
            <a:r>
              <a:rPr lang="en-US" dirty="0" smtClean="0"/>
              <a:t>Poetic devices/techniques:  Which are used?  Alliteration, metaphor, repeated phrases?</a:t>
            </a:r>
          </a:p>
          <a:p>
            <a:pPr lvl="1"/>
            <a:r>
              <a:rPr lang="en-US" dirty="0" smtClean="0"/>
              <a:t>Tone:  How does the speaker feel about her world?  How do you know?</a:t>
            </a:r>
          </a:p>
          <a:p>
            <a:r>
              <a:rPr lang="en-US" dirty="0" smtClean="0"/>
              <a:t>Choose a character from </a:t>
            </a:r>
            <a:r>
              <a:rPr lang="en-US" dirty="0" smtClean="0"/>
              <a:t>your novel </a:t>
            </a:r>
            <a:r>
              <a:rPr lang="en-US" dirty="0" smtClean="0"/>
              <a:t>and </a:t>
            </a:r>
            <a:r>
              <a:rPr lang="en-US" dirty="0" smtClean="0"/>
              <a:t>agree to a particular point in the story, and brainstorm a list of specific details and observations about that character. </a:t>
            </a:r>
          </a:p>
          <a:p>
            <a:r>
              <a:rPr lang="en-US" dirty="0" smtClean="0"/>
              <a:t>Individually you should use that list to craft a poem that the chosen character might write.  You can then share your efforts with your group.</a:t>
            </a:r>
          </a:p>
          <a:p>
            <a:r>
              <a:rPr lang="en-US" dirty="0" smtClean="0"/>
              <a:t>Pass in your poems and list when you are done.</a:t>
            </a:r>
            <a:endParaRPr lang="en-US" dirty="0"/>
          </a:p>
          <a:p>
            <a:endParaRPr lang="en-US" dirty="0"/>
          </a:p>
        </p:txBody>
      </p:sp>
    </p:spTree>
    <p:extLst>
      <p:ext uri="{BB962C8B-B14F-4D97-AF65-F5344CB8AC3E}">
        <p14:creationId xmlns:p14="http://schemas.microsoft.com/office/powerpoint/2010/main" val="19923250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7 – </a:t>
            </a:r>
            <a:br>
              <a:rPr lang="en-US" dirty="0" smtClean="0"/>
            </a:br>
            <a:r>
              <a:rPr lang="en-US" dirty="0" smtClean="0"/>
              <a:t>Reading After the Halfway Mark</a:t>
            </a:r>
            <a:endParaRPr lang="en-CA" dirty="0"/>
          </a:p>
        </p:txBody>
      </p:sp>
      <p:sp>
        <p:nvSpPr>
          <p:cNvPr id="3" name="Content Placeholder 2"/>
          <p:cNvSpPr>
            <a:spLocks noGrp="1"/>
          </p:cNvSpPr>
          <p:nvPr>
            <p:ph sz="quarter" idx="1"/>
          </p:nvPr>
        </p:nvSpPr>
        <p:spPr/>
        <p:txBody>
          <a:bodyPr/>
          <a:lstStyle/>
          <a:p>
            <a:r>
              <a:rPr lang="en-US" dirty="0" smtClean="0"/>
              <a:t>Continue Reading to the end of your novel.  </a:t>
            </a:r>
          </a:p>
          <a:p>
            <a:r>
              <a:rPr lang="en-US" dirty="0"/>
              <a:t>Complete a Double Entry Diary (model with sample text “Lord of the Flies” by William Golding (to be passed in) for Chapter 14 of your novel.</a:t>
            </a:r>
          </a:p>
          <a:p>
            <a:r>
              <a:rPr lang="en-US" dirty="0" smtClean="0"/>
              <a:t>Review your Literature Circle job and begin preparing for the second round of Literature Circles.</a:t>
            </a:r>
            <a:endParaRPr lang="en-CA" dirty="0"/>
          </a:p>
        </p:txBody>
      </p:sp>
    </p:spTree>
    <p:extLst>
      <p:ext uri="{BB962C8B-B14F-4D97-AF65-F5344CB8AC3E}">
        <p14:creationId xmlns:p14="http://schemas.microsoft.com/office/powerpoint/2010/main" val="2916103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8 – </a:t>
            </a:r>
            <a:br>
              <a:rPr lang="en-US" dirty="0" smtClean="0"/>
            </a:br>
            <a:r>
              <a:rPr lang="en-US" dirty="0" smtClean="0"/>
              <a:t>Completing Analysis Questions</a:t>
            </a:r>
            <a:endParaRPr lang="en-CA" dirty="0"/>
          </a:p>
        </p:txBody>
      </p:sp>
      <p:sp>
        <p:nvSpPr>
          <p:cNvPr id="3" name="Content Placeholder 2"/>
          <p:cNvSpPr>
            <a:spLocks noGrp="1"/>
          </p:cNvSpPr>
          <p:nvPr>
            <p:ph sz="quarter" idx="1"/>
          </p:nvPr>
        </p:nvSpPr>
        <p:spPr/>
        <p:txBody>
          <a:bodyPr/>
          <a:lstStyle/>
          <a:p>
            <a:r>
              <a:rPr lang="en-US" dirty="0" smtClean="0"/>
              <a:t>Once you have finished your novel review the Analysis questions handout.</a:t>
            </a:r>
          </a:p>
          <a:p>
            <a:r>
              <a:rPr lang="en-US" dirty="0" smtClean="0"/>
              <a:t>Answer any questions you have yet to complete.</a:t>
            </a:r>
          </a:p>
          <a:p>
            <a:r>
              <a:rPr lang="en-US" dirty="0" smtClean="0"/>
              <a:t>Once all of the questions are answered, pass them in.</a:t>
            </a:r>
            <a:endParaRPr lang="en-CA" dirty="0"/>
          </a:p>
        </p:txBody>
      </p:sp>
    </p:spTree>
    <p:extLst>
      <p:ext uri="{BB962C8B-B14F-4D97-AF65-F5344CB8AC3E}">
        <p14:creationId xmlns:p14="http://schemas.microsoft.com/office/powerpoint/2010/main" val="34880284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2 – Literature Circles</a:t>
            </a:r>
            <a:endParaRPr lang="en-CA" dirty="0"/>
          </a:p>
        </p:txBody>
      </p:sp>
      <p:sp>
        <p:nvSpPr>
          <p:cNvPr id="3" name="Content Placeholder 2"/>
          <p:cNvSpPr>
            <a:spLocks noGrp="1"/>
          </p:cNvSpPr>
          <p:nvPr>
            <p:ph sz="quarter" idx="1"/>
          </p:nvPr>
        </p:nvSpPr>
        <p:spPr/>
        <p:txBody>
          <a:bodyPr>
            <a:normAutofit/>
          </a:bodyPr>
          <a:lstStyle/>
          <a:p>
            <a:r>
              <a:rPr lang="en-US" dirty="0" smtClean="0"/>
              <a:t>Complete Literature Circles for the last half of your novel.</a:t>
            </a:r>
          </a:p>
          <a:p>
            <a:r>
              <a:rPr lang="en-US" dirty="0" smtClean="0"/>
              <a:t>Complete and pass in your worksheets and reflection when you are finished your discussions.</a:t>
            </a:r>
          </a:p>
          <a:p>
            <a:endParaRPr lang="en-CA" dirty="0"/>
          </a:p>
        </p:txBody>
      </p:sp>
    </p:spTree>
    <p:extLst>
      <p:ext uri="{BB962C8B-B14F-4D97-AF65-F5344CB8AC3E}">
        <p14:creationId xmlns:p14="http://schemas.microsoft.com/office/powerpoint/2010/main" val="1409312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 Reading</a:t>
            </a:r>
            <a:endParaRPr lang="en-US" dirty="0"/>
          </a:p>
        </p:txBody>
      </p:sp>
      <p:sp>
        <p:nvSpPr>
          <p:cNvPr id="3" name="Content Placeholder 2"/>
          <p:cNvSpPr>
            <a:spLocks noGrp="1"/>
          </p:cNvSpPr>
          <p:nvPr>
            <p:ph sz="quarter" idx="1"/>
          </p:nvPr>
        </p:nvSpPr>
        <p:spPr/>
        <p:txBody>
          <a:bodyPr>
            <a:normAutofit/>
          </a:bodyPr>
          <a:lstStyle/>
          <a:p>
            <a:pPr marL="0" indent="0">
              <a:buNone/>
            </a:pPr>
            <a:r>
              <a:rPr lang="en-US" b="1" dirty="0" smtClean="0"/>
              <a:t>Final Project </a:t>
            </a:r>
          </a:p>
          <a:p>
            <a:r>
              <a:rPr lang="en-US" dirty="0" smtClean="0"/>
              <a:t>Your group will be presenting a book talk on your novel to the class.</a:t>
            </a:r>
          </a:p>
          <a:p>
            <a:r>
              <a:rPr lang="en-US" dirty="0" smtClean="0"/>
              <a:t>Assignment and rubric are on the handout provided.</a:t>
            </a:r>
            <a:endParaRPr lang="en-US" dirty="0"/>
          </a:p>
        </p:txBody>
      </p:sp>
    </p:spTree>
    <p:extLst>
      <p:ext uri="{BB962C8B-B14F-4D97-AF65-F5344CB8AC3E}">
        <p14:creationId xmlns:p14="http://schemas.microsoft.com/office/powerpoint/2010/main" val="2292656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Inquiry Questions</a:t>
            </a:r>
            <a:endParaRPr lang="en-US" dirty="0"/>
          </a:p>
        </p:txBody>
      </p:sp>
      <p:sp>
        <p:nvSpPr>
          <p:cNvPr id="3" name="Content Placeholder 2"/>
          <p:cNvSpPr>
            <a:spLocks noGrp="1"/>
          </p:cNvSpPr>
          <p:nvPr>
            <p:ph sz="quarter" idx="1"/>
          </p:nvPr>
        </p:nvSpPr>
        <p:spPr/>
        <p:txBody>
          <a:bodyPr/>
          <a:lstStyle/>
          <a:p>
            <a:r>
              <a:rPr lang="en-US" dirty="0" smtClean="0"/>
              <a:t>How does the author develop characters over the course of a longer work?</a:t>
            </a:r>
          </a:p>
          <a:p>
            <a:r>
              <a:rPr lang="en-US" dirty="0" smtClean="0"/>
              <a:t>How do the author’s choices affect our response to the characters?</a:t>
            </a:r>
            <a:endParaRPr lang="en-US" dirty="0"/>
          </a:p>
        </p:txBody>
      </p:sp>
    </p:spTree>
    <p:extLst>
      <p:ext uri="{BB962C8B-B14F-4D97-AF65-F5344CB8AC3E}">
        <p14:creationId xmlns:p14="http://schemas.microsoft.com/office/powerpoint/2010/main" val="753497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Ideas</a:t>
            </a:r>
            <a:endParaRPr lang="en-US" dirty="0"/>
          </a:p>
        </p:txBody>
      </p:sp>
      <p:sp>
        <p:nvSpPr>
          <p:cNvPr id="3" name="Content Placeholder 2"/>
          <p:cNvSpPr>
            <a:spLocks noGrp="1"/>
          </p:cNvSpPr>
          <p:nvPr>
            <p:ph sz="quarter" idx="1"/>
          </p:nvPr>
        </p:nvSpPr>
        <p:spPr/>
        <p:txBody>
          <a:bodyPr>
            <a:normAutofit/>
          </a:bodyPr>
          <a:lstStyle/>
          <a:p>
            <a:r>
              <a:rPr lang="en-US" dirty="0" smtClean="0"/>
              <a:t>A believable, memorable character exists within a “world” that the author has carefully created.</a:t>
            </a:r>
          </a:p>
          <a:p>
            <a:r>
              <a:rPr lang="en-US" dirty="0" smtClean="0"/>
              <a:t>Point of view is an important factor in shaping our response to characters.</a:t>
            </a:r>
          </a:p>
          <a:p>
            <a:r>
              <a:rPr lang="en-US" dirty="0" smtClean="0"/>
              <a:t>Authors often use other characters to emphasize important aspects of the main character.</a:t>
            </a:r>
          </a:p>
          <a:p>
            <a:r>
              <a:rPr lang="en-US" dirty="0" smtClean="0"/>
              <a:t>Characters change and develop through responding to difficult choices and situations.</a:t>
            </a:r>
            <a:endParaRPr lang="en-US" dirty="0"/>
          </a:p>
        </p:txBody>
      </p:sp>
    </p:spTree>
    <p:extLst>
      <p:ext uri="{BB962C8B-B14F-4D97-AF65-F5344CB8AC3E}">
        <p14:creationId xmlns:p14="http://schemas.microsoft.com/office/powerpoint/2010/main" val="3461860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Genre – The Novel</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What is a novel?</a:t>
            </a:r>
          </a:p>
          <a:p>
            <a:endParaRPr lang="en-US" dirty="0"/>
          </a:p>
          <a:p>
            <a:endParaRPr lang="en-US" dirty="0" smtClean="0"/>
          </a:p>
          <a:p>
            <a:r>
              <a:rPr lang="en-US" dirty="0" smtClean="0"/>
              <a:t>What is the purpose of a novel (use short stories as a point of comparison)?</a:t>
            </a:r>
          </a:p>
          <a:p>
            <a:endParaRPr lang="en-US" dirty="0"/>
          </a:p>
          <a:p>
            <a:endParaRPr lang="en-US" dirty="0" smtClean="0"/>
          </a:p>
          <a:p>
            <a:r>
              <a:rPr lang="en-US" dirty="0" smtClean="0"/>
              <a:t>Why do we study novels (hint:  for similar reasons as short stories and other written texts)?</a:t>
            </a:r>
            <a:endParaRPr lang="en-US" dirty="0"/>
          </a:p>
        </p:txBody>
      </p:sp>
    </p:spTree>
    <p:extLst>
      <p:ext uri="{BB962C8B-B14F-4D97-AF65-F5344CB8AC3E}">
        <p14:creationId xmlns:p14="http://schemas.microsoft.com/office/powerpoint/2010/main" val="491501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The Novel – 2 Genre Types</a:t>
            </a:r>
            <a:endParaRPr lang="en-US" dirty="0"/>
          </a:p>
        </p:txBody>
      </p:sp>
      <p:sp>
        <p:nvSpPr>
          <p:cNvPr id="3" name="Content Placeholder 2"/>
          <p:cNvSpPr>
            <a:spLocks noGrp="1"/>
          </p:cNvSpPr>
          <p:nvPr>
            <p:ph sz="quarter" idx="1"/>
          </p:nvPr>
        </p:nvSpPr>
        <p:spPr>
          <a:xfrm>
            <a:off x="457200" y="1447800"/>
            <a:ext cx="8229600" cy="5181600"/>
          </a:xfrm>
        </p:spPr>
        <p:txBody>
          <a:bodyPr>
            <a:normAutofit fontScale="40000" lnSpcReduction="20000"/>
          </a:bodyPr>
          <a:lstStyle/>
          <a:p>
            <a:pPr marL="0" indent="0">
              <a:buNone/>
            </a:pPr>
            <a:endParaRPr lang="en-US" b="1" dirty="0" smtClean="0"/>
          </a:p>
          <a:p>
            <a:pPr marL="0" indent="0">
              <a:buNone/>
            </a:pPr>
            <a:r>
              <a:rPr lang="en-US" b="1" dirty="0" smtClean="0"/>
              <a:t>Realistic </a:t>
            </a:r>
            <a:r>
              <a:rPr lang="en-US" b="1" dirty="0"/>
              <a:t>Fiction</a:t>
            </a:r>
          </a:p>
          <a:p>
            <a:r>
              <a:rPr lang="en-US" dirty="0"/>
              <a:t>Creates a </a:t>
            </a:r>
            <a:r>
              <a:rPr lang="en-US" dirty="0" smtClean="0"/>
              <a:t>world </a:t>
            </a:r>
            <a:r>
              <a:rPr lang="en-US" dirty="0"/>
              <a:t>of imaginary </a:t>
            </a:r>
            <a:r>
              <a:rPr lang="en-US" dirty="0" smtClean="0"/>
              <a:t>characters in a realistic setting (could be real life).</a:t>
            </a:r>
            <a:endParaRPr lang="en-US" dirty="0"/>
          </a:p>
          <a:p>
            <a:r>
              <a:rPr lang="en-US" dirty="0" smtClean="0"/>
              <a:t>Realistic Fiction </a:t>
            </a:r>
            <a:r>
              <a:rPr lang="en-US" dirty="0"/>
              <a:t>frequently deals with today’s issues and problems in a </a:t>
            </a:r>
            <a:r>
              <a:rPr lang="en-US" dirty="0" smtClean="0"/>
              <a:t>modern day </a:t>
            </a:r>
            <a:r>
              <a:rPr lang="en-US" dirty="0"/>
              <a:t>setting.</a:t>
            </a:r>
          </a:p>
          <a:p>
            <a:r>
              <a:rPr lang="en-US" dirty="0"/>
              <a:t>Writers of </a:t>
            </a:r>
            <a:r>
              <a:rPr lang="en-US" dirty="0" smtClean="0"/>
              <a:t>Realistic Fiction often </a:t>
            </a:r>
            <a:r>
              <a:rPr lang="en-US" dirty="0"/>
              <a:t>speculate on </a:t>
            </a:r>
            <a:r>
              <a:rPr lang="en-US" dirty="0" smtClean="0"/>
              <a:t>contemporary issues of </a:t>
            </a:r>
            <a:r>
              <a:rPr lang="en-US" dirty="0"/>
              <a:t>humankind within </a:t>
            </a:r>
            <a:r>
              <a:rPr lang="en-US" dirty="0" smtClean="0"/>
              <a:t>our world and how we should address them.</a:t>
            </a:r>
            <a:endParaRPr lang="en-US" dirty="0"/>
          </a:p>
          <a:p>
            <a:r>
              <a:rPr lang="en-US" dirty="0"/>
              <a:t>Authors in this genre like to make statements about the role of humankind in relation with, or in conflict </a:t>
            </a:r>
            <a:r>
              <a:rPr lang="en-US" dirty="0" smtClean="0"/>
              <a:t>with humankind </a:t>
            </a:r>
            <a:r>
              <a:rPr lang="en-US" dirty="0"/>
              <a:t>itself.  They also like to speculate on how the </a:t>
            </a:r>
            <a:r>
              <a:rPr lang="en-US" dirty="0" smtClean="0"/>
              <a:t>nature and behavior </a:t>
            </a:r>
            <a:r>
              <a:rPr lang="en-US" dirty="0"/>
              <a:t>of people affects the human condition.</a:t>
            </a:r>
          </a:p>
          <a:p>
            <a:r>
              <a:rPr lang="en-US" dirty="0" smtClean="0"/>
              <a:t>Realistic Fiction </a:t>
            </a:r>
            <a:r>
              <a:rPr lang="en-US" dirty="0"/>
              <a:t>is a significant genre as it tends to </a:t>
            </a:r>
            <a:r>
              <a:rPr lang="en-US" dirty="0" smtClean="0"/>
              <a:t>focus on the quality of relationships between individuals and groups of people.  It is </a:t>
            </a:r>
            <a:r>
              <a:rPr lang="en-US" dirty="0"/>
              <a:t>concerned about </a:t>
            </a:r>
            <a:r>
              <a:rPr lang="en-US" dirty="0" smtClean="0"/>
              <a:t>society and </a:t>
            </a:r>
            <a:r>
              <a:rPr lang="en-US" dirty="0"/>
              <a:t>survival of </a:t>
            </a:r>
            <a:r>
              <a:rPr lang="en-US" dirty="0" smtClean="0"/>
              <a:t>compassion between individuals and groups within society.  </a:t>
            </a:r>
            <a:endParaRPr lang="en-US" dirty="0"/>
          </a:p>
          <a:p>
            <a:r>
              <a:rPr lang="en-US" dirty="0"/>
              <a:t>It often addresses questions as:  </a:t>
            </a:r>
            <a:r>
              <a:rPr lang="en-US" dirty="0" smtClean="0"/>
              <a:t>Why did …?,  How do… ?, What can…? </a:t>
            </a:r>
            <a:endParaRPr lang="en-US" dirty="0"/>
          </a:p>
          <a:p>
            <a:pPr marL="0" indent="0">
              <a:buNone/>
            </a:pPr>
            <a:endParaRPr lang="en-US" b="1" dirty="0" smtClean="0"/>
          </a:p>
          <a:p>
            <a:pPr marL="0" indent="0">
              <a:buNone/>
            </a:pPr>
            <a:r>
              <a:rPr lang="en-US" b="1" dirty="0" smtClean="0"/>
              <a:t>Science Fiction</a:t>
            </a:r>
            <a:endParaRPr lang="en-US" dirty="0"/>
          </a:p>
          <a:p>
            <a:r>
              <a:rPr lang="en-US" dirty="0" smtClean="0"/>
              <a:t>Creates a future world of imaginary characters.</a:t>
            </a:r>
          </a:p>
          <a:p>
            <a:r>
              <a:rPr lang="en-US" dirty="0" smtClean="0"/>
              <a:t>Sci-Fi frequently deals with today’s issues and problems in a futuristic setting.</a:t>
            </a:r>
          </a:p>
          <a:p>
            <a:r>
              <a:rPr lang="en-US" dirty="0" smtClean="0"/>
              <a:t>Writers of Sci-Fi often speculate on potential issues/future of humankind within this world.</a:t>
            </a:r>
          </a:p>
          <a:p>
            <a:r>
              <a:rPr lang="en-US" dirty="0" smtClean="0"/>
              <a:t>Authors in this genre like to make statements about the role of humankind in relation with, or in conflict with, the universe or humankind itself.  They also like to speculate on how the self destructive nature of people affects the human condition.</a:t>
            </a:r>
          </a:p>
          <a:p>
            <a:r>
              <a:rPr lang="en-US" dirty="0" smtClean="0"/>
              <a:t>Sci-Fi is a significant genre as it tends to be very philosophical, intellectual and religious because it is concerned about the place of humans within the universe, ultimate destiny and the survival of humanity.  </a:t>
            </a:r>
          </a:p>
          <a:p>
            <a:r>
              <a:rPr lang="en-US" dirty="0" smtClean="0"/>
              <a:t>It often addresses questions as:  What if…?, If only…?, What if this goes on…?, How can this be…?</a:t>
            </a:r>
          </a:p>
          <a:p>
            <a:endParaRPr lang="en-US" dirty="0"/>
          </a:p>
          <a:p>
            <a:pPr marL="0" indent="0">
              <a:buNone/>
            </a:pPr>
            <a:endParaRPr lang="en-US" b="1" dirty="0"/>
          </a:p>
        </p:txBody>
      </p:sp>
    </p:spTree>
    <p:extLst>
      <p:ext uri="{BB962C8B-B14F-4D97-AF65-F5344CB8AC3E}">
        <p14:creationId xmlns:p14="http://schemas.microsoft.com/office/powerpoint/2010/main" val="116297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7531"/>
            <a:ext cx="8229600" cy="639762"/>
          </a:xfrm>
        </p:spPr>
        <p:txBody>
          <a:bodyPr>
            <a:normAutofit fontScale="90000"/>
          </a:bodyPr>
          <a:lstStyle/>
          <a:p>
            <a:r>
              <a:rPr lang="en-US" dirty="0" smtClean="0"/>
              <a:t>Novel - Themes</a:t>
            </a:r>
            <a:endParaRPr lang="en-US" dirty="0"/>
          </a:p>
        </p:txBody>
      </p:sp>
      <p:sp>
        <p:nvSpPr>
          <p:cNvPr id="3" name="Content Placeholder 2"/>
          <p:cNvSpPr>
            <a:spLocks noGrp="1"/>
          </p:cNvSpPr>
          <p:nvPr>
            <p:ph sz="quarter" idx="1"/>
          </p:nvPr>
        </p:nvSpPr>
        <p:spPr>
          <a:xfrm>
            <a:off x="152400" y="685800"/>
            <a:ext cx="8686800" cy="6019800"/>
          </a:xfrm>
        </p:spPr>
        <p:txBody>
          <a:bodyPr>
            <a:normAutofit fontScale="77500" lnSpcReduction="20000"/>
          </a:bodyPr>
          <a:lstStyle/>
          <a:p>
            <a:pPr marL="0" indent="0">
              <a:buNone/>
            </a:pPr>
            <a:r>
              <a:rPr lang="en-US" dirty="0" smtClean="0"/>
              <a:t>There are many themes in the novels you are studying.  We will be focusing on three main themes:</a:t>
            </a:r>
          </a:p>
          <a:p>
            <a:pPr marL="0" indent="0">
              <a:buNone/>
            </a:pPr>
            <a:endParaRPr lang="en-US" dirty="0" smtClean="0"/>
          </a:p>
          <a:p>
            <a:pPr marL="514350" indent="-514350">
              <a:buAutoNum type="arabicPeriod"/>
            </a:pPr>
            <a:r>
              <a:rPr lang="en-US" dirty="0" smtClean="0"/>
              <a:t>Societal Rules – </a:t>
            </a:r>
          </a:p>
          <a:p>
            <a:pPr marL="1314450" lvl="2" indent="-514350"/>
            <a:r>
              <a:rPr lang="en-US" dirty="0" smtClean="0"/>
              <a:t>Utopia versus Dystopia – which one is the main character’s community?</a:t>
            </a:r>
          </a:p>
          <a:p>
            <a:pPr marL="1314450" lvl="2" indent="-514350"/>
            <a:r>
              <a:rPr lang="en-US" dirty="0" smtClean="0"/>
              <a:t>Why are rules and regulations created and maintained?  What should happen to someone who doesn’t conform?</a:t>
            </a:r>
          </a:p>
          <a:p>
            <a:pPr marL="1314450" lvl="2" indent="-514350"/>
            <a:r>
              <a:rPr lang="en-US" dirty="0" smtClean="0"/>
              <a:t>What should be the role of the government in determining when and how someone should live their life?</a:t>
            </a:r>
          </a:p>
          <a:p>
            <a:pPr marL="514350" indent="-514350">
              <a:buAutoNum type="arabicPeriod"/>
            </a:pPr>
            <a:r>
              <a:rPr lang="en-US" dirty="0" smtClean="0"/>
              <a:t>Choice – </a:t>
            </a:r>
          </a:p>
          <a:p>
            <a:pPr lvl="2"/>
            <a:r>
              <a:rPr lang="en-US" dirty="0" smtClean="0"/>
              <a:t>What choices does this character face?</a:t>
            </a:r>
          </a:p>
          <a:p>
            <a:pPr lvl="2"/>
            <a:r>
              <a:rPr lang="en-US" dirty="0" smtClean="0"/>
              <a:t>How does the character make a decision?  Are they under pressure to make a decision?  How does this affect the character?</a:t>
            </a:r>
          </a:p>
          <a:p>
            <a:pPr lvl="2"/>
            <a:r>
              <a:rPr lang="en-US" dirty="0" smtClean="0"/>
              <a:t>Do the choices the character makes impact the well being of others?  How?</a:t>
            </a:r>
          </a:p>
          <a:p>
            <a:pPr marL="685800" lvl="2" indent="0">
              <a:buNone/>
            </a:pPr>
            <a:endParaRPr lang="en-US" dirty="0" smtClean="0"/>
          </a:p>
          <a:p>
            <a:pPr marL="514350" indent="-514350">
              <a:buAutoNum type="arabicPeriod"/>
            </a:pPr>
            <a:r>
              <a:rPr lang="en-US" dirty="0" smtClean="0"/>
              <a:t>Freedom – </a:t>
            </a:r>
          </a:p>
          <a:p>
            <a:pPr marL="1314450" lvl="2" indent="-514350"/>
            <a:r>
              <a:rPr lang="en-US" dirty="0" smtClean="0"/>
              <a:t>Why is freedom a valuable commodity?</a:t>
            </a:r>
          </a:p>
          <a:p>
            <a:pPr marL="1314450" lvl="2" indent="-514350"/>
            <a:r>
              <a:rPr lang="en-US" dirty="0" smtClean="0"/>
              <a:t>What if you did not have the freedom to choose your career, spouse or family?</a:t>
            </a:r>
          </a:p>
          <a:p>
            <a:pPr marL="1314450" lvl="2" indent="-514350"/>
            <a:r>
              <a:rPr lang="en-US" dirty="0" smtClean="0"/>
              <a:t>Are we ever totally free?</a:t>
            </a:r>
            <a:endParaRPr lang="en-US" dirty="0"/>
          </a:p>
        </p:txBody>
      </p:sp>
    </p:spTree>
    <p:extLst>
      <p:ext uri="{BB962C8B-B14F-4D97-AF65-F5344CB8AC3E}">
        <p14:creationId xmlns:p14="http://schemas.microsoft.com/office/powerpoint/2010/main" val="3833313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2 – Pre Reading</a:t>
            </a:r>
            <a:endParaRPr lang="en-CA" dirty="0"/>
          </a:p>
        </p:txBody>
      </p:sp>
      <p:sp>
        <p:nvSpPr>
          <p:cNvPr id="3" name="Content Placeholder 2"/>
          <p:cNvSpPr>
            <a:spLocks noGrp="1"/>
          </p:cNvSpPr>
          <p:nvPr>
            <p:ph sz="quarter" idx="1"/>
          </p:nvPr>
        </p:nvSpPr>
        <p:spPr/>
        <p:txBody>
          <a:bodyPr/>
          <a:lstStyle/>
          <a:p>
            <a:r>
              <a:rPr lang="en-US" dirty="0" smtClean="0"/>
              <a:t>Character Writing</a:t>
            </a:r>
          </a:p>
          <a:p>
            <a:r>
              <a:rPr lang="en-US" dirty="0" smtClean="0"/>
              <a:t>Character question and reading strategies bookmarks</a:t>
            </a:r>
          </a:p>
          <a:p>
            <a:r>
              <a:rPr lang="en-US" dirty="0" smtClean="0"/>
              <a:t>Survey (to be passed in)</a:t>
            </a:r>
            <a:endParaRPr lang="en-CA" dirty="0"/>
          </a:p>
        </p:txBody>
      </p:sp>
    </p:spTree>
    <p:extLst>
      <p:ext uri="{BB962C8B-B14F-4D97-AF65-F5344CB8AC3E}">
        <p14:creationId xmlns:p14="http://schemas.microsoft.com/office/powerpoint/2010/main" val="1983049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 Reading</a:t>
            </a:r>
            <a:endParaRPr lang="en-US" dirty="0"/>
          </a:p>
        </p:txBody>
      </p:sp>
      <p:sp>
        <p:nvSpPr>
          <p:cNvPr id="3" name="Content Placeholder 2"/>
          <p:cNvSpPr>
            <a:spLocks noGrp="1"/>
          </p:cNvSpPr>
          <p:nvPr>
            <p:ph sz="quarter" idx="1"/>
          </p:nvPr>
        </p:nvSpPr>
        <p:spPr/>
        <p:txBody>
          <a:bodyPr>
            <a:normAutofit/>
          </a:bodyPr>
          <a:lstStyle/>
          <a:p>
            <a:r>
              <a:rPr lang="en-US" dirty="0" smtClean="0"/>
              <a:t>Think of a book, film or TV show that you have read or viewed in which there was a memorable or interesting character.</a:t>
            </a:r>
          </a:p>
          <a:p>
            <a:r>
              <a:rPr lang="en-US" dirty="0" smtClean="0"/>
              <a:t>In your Writers Notebooks write for 10 minutes, describing the character and focusing on two or three reasons why this character stuck with you.</a:t>
            </a:r>
          </a:p>
          <a:p>
            <a:r>
              <a:rPr lang="en-US" dirty="0" smtClean="0"/>
              <a:t>Get down as many details as you can remember and the connection you felt to that character.</a:t>
            </a:r>
            <a:endParaRPr lang="en-US" dirty="0"/>
          </a:p>
        </p:txBody>
      </p:sp>
    </p:spTree>
    <p:extLst>
      <p:ext uri="{BB962C8B-B14F-4D97-AF65-F5344CB8AC3E}">
        <p14:creationId xmlns:p14="http://schemas.microsoft.com/office/powerpoint/2010/main" val="22848967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440</TotalTime>
  <Words>1750</Words>
  <Application>Microsoft Office PowerPoint</Application>
  <PresentationFormat>On-screen Show (4:3)</PresentationFormat>
  <Paragraphs>137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Median</vt:lpstr>
      <vt:lpstr>Multi Novel Unit</vt:lpstr>
      <vt:lpstr>Lesson 1</vt:lpstr>
      <vt:lpstr>Inquiry Questions</vt:lpstr>
      <vt:lpstr>Key Ideas</vt:lpstr>
      <vt:lpstr>Genre – The Novel</vt:lpstr>
      <vt:lpstr>The Novel – 2 Genre Types</vt:lpstr>
      <vt:lpstr>Novel - Themes</vt:lpstr>
      <vt:lpstr>Lesson 2 – Pre Reading</vt:lpstr>
      <vt:lpstr>Pre - Reading</vt:lpstr>
      <vt:lpstr>Character Questions</vt:lpstr>
      <vt:lpstr>Extend your writing</vt:lpstr>
      <vt:lpstr>Pre – Reading Survey</vt:lpstr>
      <vt:lpstr>Lesson 3 – Starting the Novel</vt:lpstr>
      <vt:lpstr>Starting the Novel</vt:lpstr>
      <vt:lpstr>Half Way Points for Each Novel</vt:lpstr>
      <vt:lpstr>Literature Circles</vt:lpstr>
      <vt:lpstr>Lesson 4 – Reading Initial Chapters</vt:lpstr>
      <vt:lpstr>Lesson 5 –  Reading to the Halfway Mark</vt:lpstr>
      <vt:lpstr>Round 1 – Literature Circles</vt:lpstr>
      <vt:lpstr>Lesson 6 - Where I’m From…</vt:lpstr>
      <vt:lpstr>Where I’m From…</vt:lpstr>
      <vt:lpstr>Lesson 7 –  Reading After the Halfway Mark</vt:lpstr>
      <vt:lpstr>Lesson 8 –  Completing Analysis Questions</vt:lpstr>
      <vt:lpstr>Round 2 – Literature Circles</vt:lpstr>
      <vt:lpstr>Post - Reading</vt:lpstr>
    </vt:vector>
  </TitlesOfParts>
  <Company>SSRSB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Giver</dc:title>
  <dc:creator>Staff</dc:creator>
  <cp:lastModifiedBy>admin</cp:lastModifiedBy>
  <cp:revision>27</cp:revision>
  <dcterms:created xsi:type="dcterms:W3CDTF">2012-09-30T21:13:20Z</dcterms:created>
  <dcterms:modified xsi:type="dcterms:W3CDTF">2014-04-17T16:35:23Z</dcterms:modified>
</cp:coreProperties>
</file>