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8" r:id="rId5"/>
    <p:sldId id="260" r:id="rId6"/>
    <p:sldId id="269" r:id="rId7"/>
    <p:sldId id="267" r:id="rId8"/>
    <p:sldId id="258" r:id="rId9"/>
    <p:sldId id="259"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37D8B6D-EC00-4853-AC7F-7D4EEAD4BEF4}" type="datetimeFigureOut">
              <a:rPr lang="en-CA" smtClean="0"/>
              <a:t>19/02/2014</a:t>
            </a:fld>
            <a:endParaRPr lang="en-CA"/>
          </a:p>
        </p:txBody>
      </p:sp>
      <p:sp>
        <p:nvSpPr>
          <p:cNvPr id="17" name="Footer Placeholder 16"/>
          <p:cNvSpPr>
            <a:spLocks noGrp="1"/>
          </p:cNvSpPr>
          <p:nvPr>
            <p:ph type="ftr" sz="quarter" idx="11"/>
          </p:nvPr>
        </p:nvSpPr>
        <p:spPr>
          <a:xfrm>
            <a:off x="2898648" y="6355080"/>
            <a:ext cx="3474720" cy="365760"/>
          </a:xfrm>
        </p:spPr>
        <p:txBody>
          <a:bodyPr/>
          <a:lstStyle/>
          <a:p>
            <a:endParaRPr lang="en-CA"/>
          </a:p>
        </p:txBody>
      </p:sp>
      <p:sp>
        <p:nvSpPr>
          <p:cNvPr id="29" name="Slide Number Placeholder 28"/>
          <p:cNvSpPr>
            <a:spLocks noGrp="1"/>
          </p:cNvSpPr>
          <p:nvPr>
            <p:ph type="sldNum" sz="quarter" idx="12"/>
          </p:nvPr>
        </p:nvSpPr>
        <p:spPr>
          <a:xfrm>
            <a:off x="1216152" y="6355080"/>
            <a:ext cx="1219200" cy="365760"/>
          </a:xfrm>
        </p:spPr>
        <p:txBody>
          <a:bodyPr/>
          <a:lstStyle/>
          <a:p>
            <a:fld id="{A2315B10-BC96-4534-BCF0-F30CE260F102}" type="slidenum">
              <a:rPr lang="en-CA" smtClean="0"/>
              <a:t>‹#›</a:t>
            </a:fld>
            <a:endParaRPr lang="en-CA"/>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7D8B6D-EC00-4853-AC7F-7D4EEAD4BEF4}" type="datetimeFigureOut">
              <a:rPr lang="en-CA" smtClean="0"/>
              <a:t>19/02/2014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2315B10-BC96-4534-BCF0-F30CE260F10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7D8B6D-EC00-4853-AC7F-7D4EEAD4BEF4}" type="datetimeFigureOut">
              <a:rPr lang="en-CA" smtClean="0"/>
              <a:t>19/02/2014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2315B10-BC96-4534-BCF0-F30CE260F102}" type="slidenum">
              <a:rPr lang="en-CA" smtClean="0"/>
              <a:t>‹#›</a:t>
            </a:fld>
            <a:endParaRPr lang="en-CA"/>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37D8B6D-EC00-4853-AC7F-7D4EEAD4BEF4}" type="datetimeFigureOut">
              <a:rPr lang="en-CA" smtClean="0"/>
              <a:t>19/02/2014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2315B10-BC96-4534-BCF0-F30CE260F102}" type="slidenum">
              <a:rPr lang="en-CA" smtClean="0"/>
              <a:t>‹#›</a:t>
            </a:fld>
            <a:endParaRPr lang="en-CA"/>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37D8B6D-EC00-4853-AC7F-7D4EEAD4BEF4}" type="datetimeFigureOut">
              <a:rPr lang="en-CA" smtClean="0"/>
              <a:t>19/02/2014</a:t>
            </a:fld>
            <a:endParaRPr lang="en-CA"/>
          </a:p>
        </p:txBody>
      </p:sp>
      <p:sp>
        <p:nvSpPr>
          <p:cNvPr id="5" name="Footer Placeholder 4"/>
          <p:cNvSpPr>
            <a:spLocks noGrp="1"/>
          </p:cNvSpPr>
          <p:nvPr>
            <p:ph type="ftr" sz="quarter" idx="11"/>
          </p:nvPr>
        </p:nvSpPr>
        <p:spPr>
          <a:xfrm>
            <a:off x="2898648" y="6355080"/>
            <a:ext cx="3474720" cy="365760"/>
          </a:xfrm>
        </p:spPr>
        <p:txBody>
          <a:bodyPr/>
          <a:lstStyle/>
          <a:p>
            <a:endParaRPr lang="en-CA"/>
          </a:p>
        </p:txBody>
      </p:sp>
      <p:sp>
        <p:nvSpPr>
          <p:cNvPr id="6" name="Slide Number Placeholder 5"/>
          <p:cNvSpPr>
            <a:spLocks noGrp="1"/>
          </p:cNvSpPr>
          <p:nvPr>
            <p:ph type="sldNum" sz="quarter" idx="12"/>
          </p:nvPr>
        </p:nvSpPr>
        <p:spPr>
          <a:xfrm>
            <a:off x="1069848" y="6355080"/>
            <a:ext cx="1520952" cy="365760"/>
          </a:xfrm>
        </p:spPr>
        <p:txBody>
          <a:bodyPr/>
          <a:lstStyle/>
          <a:p>
            <a:fld id="{A2315B10-BC96-4534-BCF0-F30CE260F102}" type="slidenum">
              <a:rPr lang="en-CA" smtClean="0"/>
              <a:t>‹#›</a:t>
            </a:fld>
            <a:endParaRPr lang="en-CA"/>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37D8B6D-EC00-4853-AC7F-7D4EEAD4BEF4}" type="datetimeFigureOut">
              <a:rPr lang="en-CA" smtClean="0"/>
              <a:t>19/02/2014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2315B10-BC96-4534-BCF0-F30CE260F102}" type="slidenum">
              <a:rPr lang="en-CA" smtClean="0"/>
              <a:t>‹#›</a:t>
            </a:fld>
            <a:endParaRPr lang="en-CA"/>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37D8B6D-EC00-4853-AC7F-7D4EEAD4BEF4}" type="datetimeFigureOut">
              <a:rPr lang="en-CA" smtClean="0"/>
              <a:t>19/02/2014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2315B10-BC96-4534-BCF0-F30CE260F102}" type="slidenum">
              <a:rPr lang="en-CA" smtClean="0"/>
              <a:t>‹#›</a:t>
            </a:fld>
            <a:endParaRPr lang="en-CA"/>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7D8B6D-EC00-4853-AC7F-7D4EEAD4BEF4}" type="datetimeFigureOut">
              <a:rPr lang="en-CA" smtClean="0"/>
              <a:t>19/02/2014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2315B10-BC96-4534-BCF0-F30CE260F102}" type="slidenum">
              <a:rPr lang="en-CA" smtClean="0"/>
              <a:t>‹#›</a:t>
            </a:fld>
            <a:endParaRPr lang="en-CA"/>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D8B6D-EC00-4853-AC7F-7D4EEAD4BEF4}" type="datetimeFigureOut">
              <a:rPr lang="en-CA" smtClean="0"/>
              <a:t>19/02/2014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2315B10-BC96-4534-BCF0-F30CE260F102}" type="slidenum">
              <a:rPr lang="en-CA" smtClean="0"/>
              <a:t>‹#›</a:t>
            </a:fld>
            <a:endParaRPr lang="en-CA"/>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7D8B6D-EC00-4853-AC7F-7D4EEAD4BEF4}" type="datetimeFigureOut">
              <a:rPr lang="en-CA" smtClean="0"/>
              <a:t>19/02/2014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2315B10-BC96-4534-BCF0-F30CE260F102}" type="slidenum">
              <a:rPr lang="en-CA" smtClean="0"/>
              <a:t>‹#›</a:t>
            </a:fld>
            <a:endParaRPr lang="en-C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7D8B6D-EC00-4853-AC7F-7D4EEAD4BEF4}" type="datetimeFigureOut">
              <a:rPr lang="en-CA" smtClean="0"/>
              <a:t>19/02/2014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2315B10-BC96-4534-BCF0-F30CE260F102}" type="slidenum">
              <a:rPr lang="en-CA" smtClean="0"/>
              <a:t>‹#›</a:t>
            </a:fld>
            <a:endParaRPr lang="en-C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37D8B6D-EC00-4853-AC7F-7D4EEAD4BEF4}" type="datetimeFigureOut">
              <a:rPr lang="en-CA" smtClean="0"/>
              <a:t>19/02/2014</a:t>
            </a:fld>
            <a:endParaRPr lang="en-CA"/>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CA"/>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2315B10-BC96-4534-BCF0-F30CE260F102}" type="slidenum">
              <a:rPr lang="en-CA" smtClean="0"/>
              <a:t>‹#›</a:t>
            </a:fld>
            <a:endParaRPr lang="en-CA"/>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parknotes.com/shakespeare/juliuscaesar/characters.html" TargetMode="External"/><Relationship Id="rId2" Type="http://schemas.openxmlformats.org/officeDocument/2006/relationships/hyperlink" Target="http://www.sparknotes.com/shakespeare/juliuscaes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Julius Caesar</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60317">
            <a:off x="1234384" y="1464972"/>
            <a:ext cx="3714750"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17523">
            <a:off x="5457226" y="245125"/>
            <a:ext cx="20955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2488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Poetry, Prose, and Puns</a:t>
            </a:r>
            <a:endParaRPr lang="en-CA" dirty="0"/>
          </a:p>
        </p:txBody>
      </p:sp>
      <p:sp>
        <p:nvSpPr>
          <p:cNvPr id="3" name="Content Placeholder 2"/>
          <p:cNvSpPr>
            <a:spLocks noGrp="1"/>
          </p:cNvSpPr>
          <p:nvPr>
            <p:ph sz="quarter" idx="1"/>
          </p:nvPr>
        </p:nvSpPr>
        <p:spPr>
          <a:xfrm>
            <a:off x="457200" y="1628800"/>
            <a:ext cx="8229600" cy="4528160"/>
          </a:xfrm>
        </p:spPr>
        <p:txBody>
          <a:bodyPr/>
          <a:lstStyle/>
          <a:p>
            <a:r>
              <a:rPr lang="en-CA" dirty="0" smtClean="0"/>
              <a:t>Complete and pass in the handout </a:t>
            </a:r>
            <a:r>
              <a:rPr lang="en-CA" b="1" i="1" dirty="0" smtClean="0"/>
              <a:t>Poetry, Prose, and Puns</a:t>
            </a:r>
            <a:r>
              <a:rPr lang="en-CA" dirty="0" smtClean="0"/>
              <a:t> after Reading Act 1, Scene 1.</a:t>
            </a:r>
          </a:p>
          <a:p>
            <a:endParaRPr lang="en-CA" dirty="0"/>
          </a:p>
          <a:p>
            <a:endParaRPr lang="en-CA" dirty="0" smtClean="0"/>
          </a:p>
          <a:p>
            <a:r>
              <a:rPr lang="en-CA" dirty="0" smtClean="0"/>
              <a:t>Complete the Study Questions for Act 1 after reading Act 1.  </a:t>
            </a:r>
            <a:endParaRPr lang="en-CA" dirty="0"/>
          </a:p>
        </p:txBody>
      </p:sp>
    </p:spTree>
    <p:extLst>
      <p:ext uri="{BB962C8B-B14F-4D97-AF65-F5344CB8AC3E}">
        <p14:creationId xmlns:p14="http://schemas.microsoft.com/office/powerpoint/2010/main" val="422219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History of the Play</a:t>
            </a:r>
            <a:endParaRPr lang="en-CA" dirty="0"/>
          </a:p>
        </p:txBody>
      </p:sp>
      <p:sp>
        <p:nvSpPr>
          <p:cNvPr id="3" name="Content Placeholder 2"/>
          <p:cNvSpPr>
            <a:spLocks noGrp="1"/>
          </p:cNvSpPr>
          <p:nvPr>
            <p:ph sz="quarter" idx="1"/>
          </p:nvPr>
        </p:nvSpPr>
        <p:spPr>
          <a:xfrm>
            <a:off x="457200" y="1268760"/>
            <a:ext cx="8229600" cy="5184576"/>
          </a:xfrm>
        </p:spPr>
        <p:txBody>
          <a:bodyPr>
            <a:normAutofit fontScale="92500" lnSpcReduction="10000"/>
          </a:bodyPr>
          <a:lstStyle/>
          <a:p>
            <a:pPr>
              <a:lnSpc>
                <a:spcPct val="120000"/>
              </a:lnSpc>
            </a:pPr>
            <a:r>
              <a:rPr lang="en-CA" dirty="0" smtClean="0"/>
              <a:t>Shakespeare’s shortest play.  Written and performed in 1599.</a:t>
            </a:r>
          </a:p>
          <a:p>
            <a:pPr>
              <a:lnSpc>
                <a:spcPct val="120000"/>
              </a:lnSpc>
            </a:pPr>
            <a:r>
              <a:rPr lang="en-CA" dirty="0" smtClean="0"/>
              <a:t>Likely to be one of the first, if not the first, play performed at the Globe Theatre.</a:t>
            </a:r>
          </a:p>
          <a:p>
            <a:pPr>
              <a:lnSpc>
                <a:spcPct val="120000"/>
              </a:lnSpc>
            </a:pPr>
            <a:r>
              <a:rPr lang="en-CA" dirty="0" smtClean="0"/>
              <a:t>Shakespeare’s main resource for writing the play was Thomas North’s translation of Plutarch’s </a:t>
            </a:r>
            <a:r>
              <a:rPr lang="en-CA" i="1" dirty="0" smtClean="0"/>
              <a:t>Lives of the Noble </a:t>
            </a:r>
            <a:r>
              <a:rPr lang="en-CA" i="1" dirty="0" err="1" smtClean="0"/>
              <a:t>Grecianes</a:t>
            </a:r>
            <a:r>
              <a:rPr lang="en-CA" i="1" dirty="0" smtClean="0"/>
              <a:t> and Romans</a:t>
            </a:r>
            <a:r>
              <a:rPr lang="en-CA" dirty="0" smtClean="0"/>
              <a:t>.</a:t>
            </a:r>
          </a:p>
          <a:p>
            <a:pPr>
              <a:lnSpc>
                <a:spcPct val="120000"/>
              </a:lnSpc>
            </a:pPr>
            <a:r>
              <a:rPr lang="en-CA" dirty="0" smtClean="0"/>
              <a:t>Julius Caesar is a deeply ambiguous play – not clear whether Caesar or Brutus (if either) is the tragic hero or chief protagonist.  Critics and audiences alike also note and debate the ambiguous way in which Shakespeare has drawn his main characters showing both their admirable and distasteful aspects.</a:t>
            </a:r>
            <a:endParaRPr lang="en-CA" dirty="0"/>
          </a:p>
        </p:txBody>
      </p:sp>
    </p:spTree>
    <p:extLst>
      <p:ext uri="{BB962C8B-B14F-4D97-AF65-F5344CB8AC3E}">
        <p14:creationId xmlns:p14="http://schemas.microsoft.com/office/powerpoint/2010/main" val="461441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Historical Context</a:t>
            </a:r>
            <a:endParaRPr lang="en-CA" dirty="0"/>
          </a:p>
        </p:txBody>
      </p:sp>
      <p:sp>
        <p:nvSpPr>
          <p:cNvPr id="3" name="Content Placeholder 2"/>
          <p:cNvSpPr>
            <a:spLocks noGrp="1"/>
          </p:cNvSpPr>
          <p:nvPr>
            <p:ph sz="quarter" idx="1"/>
          </p:nvPr>
        </p:nvSpPr>
        <p:spPr>
          <a:xfrm>
            <a:off x="457200" y="1219200"/>
            <a:ext cx="8229600" cy="5234136"/>
          </a:xfrm>
        </p:spPr>
        <p:txBody>
          <a:bodyPr>
            <a:normAutofit fontScale="70000" lnSpcReduction="20000"/>
          </a:bodyPr>
          <a:lstStyle/>
          <a:p>
            <a:r>
              <a:rPr lang="en-CA" sz="3100" dirty="0" smtClean="0"/>
              <a:t>The play Julius Caesar is seen as an</a:t>
            </a:r>
            <a:r>
              <a:rPr lang="en-CA" sz="3100" b="1" i="1" dirty="0" smtClean="0"/>
              <a:t> allusion </a:t>
            </a:r>
            <a:r>
              <a:rPr lang="en-CA" sz="3100" dirty="0" smtClean="0"/>
              <a:t>to political strife in England at the time it was written.  </a:t>
            </a:r>
          </a:p>
          <a:p>
            <a:r>
              <a:rPr lang="en-CA" sz="3100" dirty="0" smtClean="0"/>
              <a:t>Queen Elizabeth I had been on the throne 40+ years at this point – and had no known heir to the throne.  There was a lot of controversy during her rule (“virgin queen”, assassination attempts, threats of war, etc.) and was expect that England would be thrown into upheaval upon her death.</a:t>
            </a:r>
          </a:p>
          <a:p>
            <a:r>
              <a:rPr lang="en-CA" sz="3100" b="1" i="1" dirty="0" smtClean="0"/>
              <a:t>Censorship</a:t>
            </a:r>
            <a:r>
              <a:rPr lang="en-CA" sz="3100" dirty="0" smtClean="0"/>
              <a:t> prevented people from openly discussing the Queen or her possible successors in a play, so Shakespeare uses the story of Julius Caesar to make commentary on the issues of his day.</a:t>
            </a:r>
          </a:p>
          <a:p>
            <a:r>
              <a:rPr lang="en-CA" sz="3100" dirty="0" smtClean="0"/>
              <a:t>Queen Elizabeth I was known to attend </a:t>
            </a:r>
          </a:p>
          <a:p>
            <a:pPr marL="0" indent="0">
              <a:buNone/>
            </a:pPr>
            <a:r>
              <a:rPr lang="en-CA" sz="3100" smtClean="0"/>
              <a:t>    Shakespeare’s </a:t>
            </a:r>
            <a:r>
              <a:rPr lang="en-CA" sz="3100" dirty="0" smtClean="0"/>
              <a:t>plays.</a:t>
            </a:r>
          </a:p>
          <a:p>
            <a:endParaRPr lang="en-CA" dirty="0" smtClean="0"/>
          </a:p>
          <a:p>
            <a:r>
              <a:rPr lang="en-CA" dirty="0"/>
              <a:t>H</a:t>
            </a:r>
            <a:r>
              <a:rPr lang="en-CA" dirty="0" smtClean="0"/>
              <a:t>andouts:</a:t>
            </a:r>
          </a:p>
          <a:p>
            <a:pPr lvl="1"/>
            <a:r>
              <a:rPr lang="en-CA" dirty="0" smtClean="0"/>
              <a:t>Where’s Where in Julius Caesar</a:t>
            </a:r>
          </a:p>
          <a:p>
            <a:pPr lvl="1"/>
            <a:r>
              <a:rPr lang="en-CA" dirty="0" smtClean="0"/>
              <a:t>When’s When in Julius Caesar</a:t>
            </a:r>
          </a:p>
          <a:p>
            <a:pPr lvl="1"/>
            <a:endParaRPr lang="en-CA" dirty="0" smtClean="0"/>
          </a:p>
          <a:p>
            <a:pPr lvl="1"/>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31425">
            <a:off x="5559951" y="4397136"/>
            <a:ext cx="1564614" cy="2288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7462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Setting of the Play</a:t>
            </a:r>
            <a:endParaRPr lang="en-CA" dirty="0"/>
          </a:p>
        </p:txBody>
      </p:sp>
      <p:sp>
        <p:nvSpPr>
          <p:cNvPr id="3" name="Content Placeholder 2"/>
          <p:cNvSpPr>
            <a:spLocks noGrp="1"/>
          </p:cNvSpPr>
          <p:nvPr>
            <p:ph sz="quarter" idx="1"/>
          </p:nvPr>
        </p:nvSpPr>
        <p:spPr>
          <a:xfrm>
            <a:off x="457200" y="1219200"/>
            <a:ext cx="8229600" cy="5306144"/>
          </a:xfrm>
        </p:spPr>
        <p:txBody>
          <a:bodyPr>
            <a:normAutofit fontScale="92500" lnSpcReduction="20000"/>
          </a:bodyPr>
          <a:lstStyle/>
          <a:p>
            <a:r>
              <a:rPr lang="en-CA" dirty="0" smtClean="0"/>
              <a:t>Play is set in the year:  44 BCE</a:t>
            </a:r>
          </a:p>
          <a:p>
            <a:r>
              <a:rPr lang="en-CA" dirty="0" smtClean="0"/>
              <a:t>Action takes place in Ancient Rome</a:t>
            </a:r>
          </a:p>
          <a:p>
            <a:r>
              <a:rPr lang="en-CA" dirty="0" smtClean="0"/>
              <a:t>“Situation” prior to the play:</a:t>
            </a:r>
          </a:p>
          <a:p>
            <a:pPr lvl="1"/>
            <a:r>
              <a:rPr lang="en-CA" dirty="0" smtClean="0"/>
              <a:t>Infighting between military leaders, politicians and senators of Rome</a:t>
            </a:r>
          </a:p>
          <a:p>
            <a:pPr lvl="1"/>
            <a:r>
              <a:rPr lang="en-CA" dirty="0" smtClean="0"/>
              <a:t>3 military leaders looking to gain ultimate control of Rome:  Crassus (dies in battle in 53 BCE), Pompey and Caesar</a:t>
            </a:r>
          </a:p>
          <a:p>
            <a:pPr lvl="1"/>
            <a:r>
              <a:rPr lang="en-CA" dirty="0" smtClean="0"/>
              <a:t>Unlike other military leaders at the time, Caesar is popular with the general public.</a:t>
            </a:r>
          </a:p>
          <a:p>
            <a:pPr lvl="1"/>
            <a:r>
              <a:rPr lang="en-CA" dirty="0" smtClean="0"/>
              <a:t>Caesar crosses Rubicon River into Pompey (against advice of the Roman Senate) and declares civil war between Pompey and Rome in 53 BCE; Rome wins, Pompey killed in 48 BCE</a:t>
            </a:r>
          </a:p>
          <a:p>
            <a:pPr lvl="1"/>
            <a:r>
              <a:rPr lang="en-CA" dirty="0" smtClean="0"/>
              <a:t>46 BCE - Caesar is now appointed dictator of Rome (term job) – </a:t>
            </a:r>
            <a:r>
              <a:rPr lang="en-CA" dirty="0"/>
              <a:t> </a:t>
            </a:r>
            <a:r>
              <a:rPr lang="en-CA" dirty="0" smtClean="0"/>
              <a:t>at the time Rome is a </a:t>
            </a:r>
            <a:r>
              <a:rPr lang="en-CA" b="1" dirty="0" smtClean="0"/>
              <a:t>Republic </a:t>
            </a:r>
            <a:r>
              <a:rPr lang="en-CA" dirty="0" smtClean="0"/>
              <a:t>(democracy) run by the Senate and Caesar</a:t>
            </a:r>
          </a:p>
          <a:p>
            <a:pPr lvl="1"/>
            <a:r>
              <a:rPr lang="en-CA" dirty="0" smtClean="0"/>
              <a:t>44 BCE - Caesar is appointed dictator for life - fear is that Caesar will dissolve the Senate and declare himself </a:t>
            </a:r>
            <a:r>
              <a:rPr lang="en-CA" b="1" dirty="0" smtClean="0"/>
              <a:t>Emperor</a:t>
            </a:r>
            <a:r>
              <a:rPr lang="en-CA" dirty="0" smtClean="0"/>
              <a:t> of Rome, making it an Empire (not a democracy)</a:t>
            </a:r>
          </a:p>
          <a:p>
            <a:pPr marL="274320" lvl="1" indent="0">
              <a:buNone/>
            </a:pPr>
            <a:endParaRPr lang="en-CA" dirty="0"/>
          </a:p>
        </p:txBody>
      </p:sp>
    </p:spTree>
    <p:extLst>
      <p:ext uri="{BB962C8B-B14F-4D97-AF65-F5344CB8AC3E}">
        <p14:creationId xmlns:p14="http://schemas.microsoft.com/office/powerpoint/2010/main" val="1245457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 Main Themes</a:t>
            </a:r>
            <a:endParaRPr lang="en-CA" dirty="0"/>
          </a:p>
        </p:txBody>
      </p:sp>
      <p:sp>
        <p:nvSpPr>
          <p:cNvPr id="3" name="Content Placeholder 2"/>
          <p:cNvSpPr>
            <a:spLocks noGrp="1"/>
          </p:cNvSpPr>
          <p:nvPr>
            <p:ph sz="quarter" idx="1"/>
          </p:nvPr>
        </p:nvSpPr>
        <p:spPr>
          <a:xfrm>
            <a:off x="457200" y="1196752"/>
            <a:ext cx="8229600" cy="5328592"/>
          </a:xfrm>
        </p:spPr>
        <p:txBody>
          <a:bodyPr>
            <a:normAutofit/>
          </a:bodyPr>
          <a:lstStyle/>
          <a:p>
            <a:pPr marL="0" indent="0">
              <a:buNone/>
            </a:pPr>
            <a:r>
              <a:rPr lang="en-CA" b="1" dirty="0" smtClean="0"/>
              <a:t>1. Loyalty</a:t>
            </a:r>
            <a:endParaRPr lang="en-CA" b="1" dirty="0" smtClean="0"/>
          </a:p>
          <a:p>
            <a:r>
              <a:rPr lang="en-CA" dirty="0" smtClean="0"/>
              <a:t>Betrayal of </a:t>
            </a:r>
            <a:r>
              <a:rPr lang="en-CA" dirty="0" smtClean="0"/>
              <a:t>loyalty</a:t>
            </a:r>
            <a:r>
              <a:rPr lang="en-CA" dirty="0"/>
              <a:t> </a:t>
            </a:r>
            <a:r>
              <a:rPr lang="en-CA" dirty="0" smtClean="0"/>
              <a:t>between individuals</a:t>
            </a:r>
            <a:r>
              <a:rPr lang="en-CA" dirty="0" smtClean="0"/>
              <a:t> </a:t>
            </a:r>
            <a:endParaRPr lang="en-CA" dirty="0" smtClean="0"/>
          </a:p>
          <a:p>
            <a:r>
              <a:rPr lang="en-CA" dirty="0" smtClean="0"/>
              <a:t>Loyalty to individuals</a:t>
            </a:r>
          </a:p>
          <a:p>
            <a:pPr marL="0" indent="0">
              <a:buNone/>
            </a:pPr>
            <a:r>
              <a:rPr lang="en-CA" b="1" dirty="0" smtClean="0"/>
              <a:t>2. Beauty </a:t>
            </a:r>
            <a:r>
              <a:rPr lang="en-CA" b="1" dirty="0"/>
              <a:t>and the Beast</a:t>
            </a:r>
          </a:p>
          <a:p>
            <a:r>
              <a:rPr lang="en-CA" dirty="0"/>
              <a:t>Ambition and Nobility (tragic flaws)</a:t>
            </a:r>
          </a:p>
          <a:p>
            <a:pPr marL="0" indent="0">
              <a:buNone/>
            </a:pPr>
            <a:r>
              <a:rPr lang="en-CA" b="1" dirty="0" smtClean="0"/>
              <a:t>3. Power</a:t>
            </a:r>
            <a:endParaRPr lang="en-CA" b="1" dirty="0"/>
          </a:p>
          <a:p>
            <a:r>
              <a:rPr lang="en-CA" dirty="0"/>
              <a:t>Emperor or Senate?</a:t>
            </a:r>
          </a:p>
          <a:p>
            <a:pPr marL="0" indent="0">
              <a:buNone/>
            </a:pPr>
            <a:r>
              <a:rPr lang="en-CA" b="1" dirty="0" smtClean="0"/>
              <a:t>4. Diversity</a:t>
            </a:r>
            <a:endParaRPr lang="en-CA" b="1" dirty="0"/>
          </a:p>
          <a:p>
            <a:pPr marL="0" indent="0">
              <a:buNone/>
            </a:pPr>
            <a:r>
              <a:rPr lang="en-CA" b="1" dirty="0" smtClean="0"/>
              <a:t>5. Hero </a:t>
            </a:r>
            <a:r>
              <a:rPr lang="en-CA" b="1" dirty="0"/>
              <a:t>Journey </a:t>
            </a:r>
          </a:p>
          <a:p>
            <a:r>
              <a:rPr lang="en-CA" dirty="0" smtClean="0"/>
              <a:t>Caesar vs. Brutus</a:t>
            </a:r>
            <a:endParaRPr lang="en-CA" dirty="0" smtClean="0"/>
          </a:p>
        </p:txBody>
      </p:sp>
    </p:spTree>
    <p:extLst>
      <p:ext uri="{BB962C8B-B14F-4D97-AF65-F5344CB8AC3E}">
        <p14:creationId xmlns:p14="http://schemas.microsoft.com/office/powerpoint/2010/main" val="266196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General Text Features in Plays</a:t>
            </a:r>
            <a:endParaRPr lang="en-CA" dirty="0"/>
          </a:p>
        </p:txBody>
      </p:sp>
      <p:sp>
        <p:nvSpPr>
          <p:cNvPr id="3" name="Content Placeholder 2"/>
          <p:cNvSpPr>
            <a:spLocks noGrp="1"/>
          </p:cNvSpPr>
          <p:nvPr>
            <p:ph sz="quarter" idx="1"/>
          </p:nvPr>
        </p:nvSpPr>
        <p:spPr/>
        <p:txBody>
          <a:bodyPr/>
          <a:lstStyle/>
          <a:p>
            <a:r>
              <a:rPr lang="en-CA" dirty="0" smtClean="0"/>
              <a:t>Table of Contents</a:t>
            </a:r>
          </a:p>
          <a:p>
            <a:r>
              <a:rPr lang="en-CA" dirty="0"/>
              <a:t>Headings and </a:t>
            </a:r>
            <a:r>
              <a:rPr lang="en-CA" dirty="0" smtClean="0"/>
              <a:t>Titles</a:t>
            </a:r>
          </a:p>
          <a:p>
            <a:r>
              <a:rPr lang="en-CA" dirty="0" smtClean="0"/>
              <a:t>Introduction to the Play</a:t>
            </a:r>
            <a:endParaRPr lang="en-CA" dirty="0"/>
          </a:p>
          <a:p>
            <a:r>
              <a:rPr lang="en-CA" dirty="0" smtClean="0"/>
              <a:t>Characterization List</a:t>
            </a:r>
          </a:p>
          <a:p>
            <a:r>
              <a:rPr lang="en-CA" dirty="0" smtClean="0"/>
              <a:t>Overview or Synopsis for the Play</a:t>
            </a:r>
          </a:p>
          <a:p>
            <a:r>
              <a:rPr lang="en-CA" dirty="0" smtClean="0"/>
              <a:t>Synopsis for each Act</a:t>
            </a:r>
          </a:p>
          <a:p>
            <a:r>
              <a:rPr lang="en-CA" dirty="0"/>
              <a:t>Notations on the sides of each page</a:t>
            </a:r>
          </a:p>
          <a:p>
            <a:endParaRPr lang="en-CA" dirty="0" smtClean="0"/>
          </a:p>
          <a:p>
            <a:pPr marL="0" indent="0">
              <a:buNone/>
            </a:pPr>
            <a:endParaRPr lang="en-CA" dirty="0"/>
          </a:p>
        </p:txBody>
      </p:sp>
    </p:spTree>
    <p:extLst>
      <p:ext uri="{BB962C8B-B14F-4D97-AF65-F5344CB8AC3E}">
        <p14:creationId xmlns:p14="http://schemas.microsoft.com/office/powerpoint/2010/main" val="3944488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540296"/>
          </a:xfrm>
        </p:spPr>
        <p:txBody>
          <a:bodyPr>
            <a:normAutofit fontScale="90000"/>
          </a:bodyPr>
          <a:lstStyle/>
          <a:p>
            <a:pPr lvl="0"/>
            <a:r>
              <a:rPr lang="en-CA" dirty="0" smtClean="0">
                <a:solidFill>
                  <a:prstClr val="black"/>
                </a:solidFill>
              </a:rPr>
              <a:t>Notation</a:t>
            </a:r>
            <a:r>
              <a:rPr lang="en-CA" dirty="0" smtClean="0">
                <a:solidFill>
                  <a:prstClr val="black"/>
                </a:solidFill>
              </a:rPr>
              <a:t> Features in </a:t>
            </a:r>
            <a:r>
              <a:rPr lang="en-CA" dirty="0" smtClean="0">
                <a:solidFill>
                  <a:prstClr val="black"/>
                </a:solidFill>
              </a:rPr>
              <a:t>Plays</a:t>
            </a:r>
            <a:r>
              <a:rPr lang="en-CA" dirty="0">
                <a:solidFill>
                  <a:prstClr val="black"/>
                </a:solidFill>
              </a:rPr>
              <a:t/>
            </a:r>
            <a:br>
              <a:rPr lang="en-CA" dirty="0">
                <a:solidFill>
                  <a:prstClr val="black"/>
                </a:solidFill>
              </a:rPr>
            </a:br>
            <a:endParaRPr lang="en-CA" dirty="0"/>
          </a:p>
        </p:txBody>
      </p:sp>
      <p:sp>
        <p:nvSpPr>
          <p:cNvPr id="3" name="Content Placeholder 2"/>
          <p:cNvSpPr>
            <a:spLocks noGrp="1"/>
          </p:cNvSpPr>
          <p:nvPr>
            <p:ph sz="quarter" idx="1"/>
          </p:nvPr>
        </p:nvSpPr>
        <p:spPr>
          <a:xfrm>
            <a:off x="467544" y="1196752"/>
            <a:ext cx="8229600" cy="5184576"/>
          </a:xfrm>
        </p:spPr>
        <p:txBody>
          <a:bodyPr>
            <a:normAutofit fontScale="92500" lnSpcReduction="10000"/>
          </a:bodyPr>
          <a:lstStyle/>
          <a:p>
            <a:pPr lvl="0">
              <a:buClr>
                <a:srgbClr val="727CA3"/>
              </a:buClr>
            </a:pPr>
            <a:r>
              <a:rPr lang="en-CA" sz="2400" dirty="0" smtClean="0">
                <a:solidFill>
                  <a:prstClr val="black"/>
                </a:solidFill>
              </a:rPr>
              <a:t>Plays </a:t>
            </a:r>
            <a:r>
              <a:rPr lang="en-CA" sz="2400" dirty="0">
                <a:solidFill>
                  <a:prstClr val="black"/>
                </a:solidFill>
              </a:rPr>
              <a:t>are divided into Acts.  Most Shakespearean plays have 5 acts in them.</a:t>
            </a:r>
          </a:p>
          <a:p>
            <a:pPr lvl="0">
              <a:buClr>
                <a:srgbClr val="727CA3"/>
              </a:buClr>
            </a:pPr>
            <a:r>
              <a:rPr lang="en-CA" sz="2400" dirty="0">
                <a:solidFill>
                  <a:prstClr val="black"/>
                </a:solidFill>
              </a:rPr>
              <a:t>Acts are further divided into Scenes.  Acts usually have 5 scenes in each, give or take.</a:t>
            </a:r>
          </a:p>
          <a:p>
            <a:pPr lvl="0">
              <a:buClr>
                <a:srgbClr val="727CA3"/>
              </a:buClr>
            </a:pPr>
            <a:r>
              <a:rPr lang="en-CA" sz="2400" dirty="0">
                <a:solidFill>
                  <a:prstClr val="black"/>
                </a:solidFill>
              </a:rPr>
              <a:t>Scenes are further divided into Lines.  Each line is marked, lines are counted by 5s</a:t>
            </a:r>
            <a:r>
              <a:rPr lang="en-CA" sz="2400" dirty="0" smtClean="0">
                <a:solidFill>
                  <a:prstClr val="black"/>
                </a:solidFill>
              </a:rPr>
              <a:t>.</a:t>
            </a:r>
          </a:p>
          <a:p>
            <a:pPr>
              <a:buClr>
                <a:srgbClr val="727CA3"/>
              </a:buClr>
            </a:pPr>
            <a:r>
              <a:rPr lang="en-CA" sz="2400" dirty="0">
                <a:solidFill>
                  <a:prstClr val="black"/>
                </a:solidFill>
              </a:rPr>
              <a:t>Numbering of </a:t>
            </a:r>
            <a:r>
              <a:rPr lang="en-CA" sz="2400" dirty="0" smtClean="0">
                <a:solidFill>
                  <a:prstClr val="black"/>
                </a:solidFill>
              </a:rPr>
              <a:t>acts </a:t>
            </a:r>
            <a:r>
              <a:rPr lang="en-CA" sz="2400" dirty="0">
                <a:solidFill>
                  <a:prstClr val="black"/>
                </a:solidFill>
              </a:rPr>
              <a:t>and s</a:t>
            </a:r>
            <a:r>
              <a:rPr lang="en-CA" sz="2400" dirty="0" smtClean="0">
                <a:solidFill>
                  <a:prstClr val="black"/>
                </a:solidFill>
              </a:rPr>
              <a:t>cenes </a:t>
            </a:r>
            <a:r>
              <a:rPr lang="en-CA" sz="2400" dirty="0">
                <a:solidFill>
                  <a:prstClr val="black"/>
                </a:solidFill>
              </a:rPr>
              <a:t>are usually done in Roman Numerals.  I = 1, II = 2, III = 3, IV = 4, V = 5,  VI = 6, etc</a:t>
            </a:r>
            <a:r>
              <a:rPr lang="en-CA" sz="2400" dirty="0" smtClean="0">
                <a:solidFill>
                  <a:prstClr val="black"/>
                </a:solidFill>
              </a:rPr>
              <a:t>.</a:t>
            </a:r>
            <a:endParaRPr lang="en-CA" sz="2400" dirty="0">
              <a:solidFill>
                <a:prstClr val="black"/>
              </a:solidFill>
            </a:endParaRPr>
          </a:p>
          <a:p>
            <a:pPr lvl="0">
              <a:buClr>
                <a:srgbClr val="727CA3"/>
              </a:buClr>
            </a:pPr>
            <a:r>
              <a:rPr lang="en-CA" sz="2400" dirty="0">
                <a:solidFill>
                  <a:prstClr val="black"/>
                </a:solidFill>
              </a:rPr>
              <a:t>So if I tell you to look at Act 3, scene 2, line 21 </a:t>
            </a:r>
            <a:r>
              <a:rPr lang="en-CA" sz="2400" b="1" dirty="0">
                <a:solidFill>
                  <a:prstClr val="black"/>
                </a:solidFill>
              </a:rPr>
              <a:t>(III.ii.21) </a:t>
            </a:r>
            <a:r>
              <a:rPr lang="en-CA" sz="2400" dirty="0">
                <a:solidFill>
                  <a:prstClr val="black"/>
                </a:solidFill>
              </a:rPr>
              <a:t>– what page would you be on in your text?</a:t>
            </a:r>
          </a:p>
          <a:p>
            <a:pPr marL="0" lvl="0" indent="0">
              <a:buClr>
                <a:srgbClr val="727CA3"/>
              </a:buClr>
              <a:buNone/>
            </a:pPr>
            <a:endParaRPr lang="en-CA" sz="2400" dirty="0" smtClean="0">
              <a:solidFill>
                <a:prstClr val="black"/>
              </a:solidFill>
            </a:endParaRPr>
          </a:p>
          <a:p>
            <a:pPr marL="0" lvl="0" indent="0">
              <a:buClr>
                <a:srgbClr val="727CA3"/>
              </a:buClr>
              <a:buNone/>
            </a:pPr>
            <a:r>
              <a:rPr lang="en-CA" sz="2400" b="1" dirty="0" smtClean="0">
                <a:solidFill>
                  <a:prstClr val="black"/>
                </a:solidFill>
              </a:rPr>
              <a:t>Act </a:t>
            </a:r>
            <a:r>
              <a:rPr lang="en-CA" sz="2400" dirty="0">
                <a:solidFill>
                  <a:prstClr val="black"/>
                </a:solidFill>
              </a:rPr>
              <a:t>(I - V) – usually marked with capitals</a:t>
            </a:r>
          </a:p>
          <a:p>
            <a:pPr marL="0" lvl="0" indent="0">
              <a:buClr>
                <a:srgbClr val="727CA3"/>
              </a:buClr>
              <a:buNone/>
            </a:pPr>
            <a:r>
              <a:rPr lang="en-CA" sz="2400" b="1" dirty="0">
                <a:solidFill>
                  <a:prstClr val="black"/>
                </a:solidFill>
              </a:rPr>
              <a:t>Scene</a:t>
            </a:r>
            <a:r>
              <a:rPr lang="en-CA" sz="2400" dirty="0">
                <a:solidFill>
                  <a:prstClr val="black"/>
                </a:solidFill>
              </a:rPr>
              <a:t> (</a:t>
            </a:r>
            <a:r>
              <a:rPr lang="en-CA" sz="2400" dirty="0" err="1">
                <a:solidFill>
                  <a:prstClr val="black"/>
                </a:solidFill>
              </a:rPr>
              <a:t>i</a:t>
            </a:r>
            <a:r>
              <a:rPr lang="en-CA" sz="2400" dirty="0">
                <a:solidFill>
                  <a:prstClr val="black"/>
                </a:solidFill>
              </a:rPr>
              <a:t> - v) – usually marked with lower case numerals</a:t>
            </a:r>
          </a:p>
          <a:p>
            <a:pPr marL="0" lvl="0" indent="0">
              <a:buClr>
                <a:srgbClr val="727CA3"/>
              </a:buClr>
              <a:buNone/>
            </a:pPr>
            <a:r>
              <a:rPr lang="en-CA" sz="2400" b="1" dirty="0">
                <a:solidFill>
                  <a:prstClr val="black"/>
                </a:solidFill>
              </a:rPr>
              <a:t>Line</a:t>
            </a:r>
            <a:r>
              <a:rPr lang="en-CA" sz="2400" dirty="0">
                <a:solidFill>
                  <a:prstClr val="black"/>
                </a:solidFill>
              </a:rPr>
              <a:t> (#1,2,3,4 ….) – numbers used instead of roman </a:t>
            </a:r>
            <a:r>
              <a:rPr lang="en-CA" sz="2400" dirty="0" smtClean="0">
                <a:solidFill>
                  <a:prstClr val="black"/>
                </a:solidFill>
              </a:rPr>
              <a:t>numerals</a:t>
            </a:r>
            <a:endParaRPr lang="en-CA" dirty="0"/>
          </a:p>
        </p:txBody>
      </p:sp>
    </p:spTree>
    <p:extLst>
      <p:ext uri="{BB962C8B-B14F-4D97-AF65-F5344CB8AC3E}">
        <p14:creationId xmlns:p14="http://schemas.microsoft.com/office/powerpoint/2010/main" val="334284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Characterization</a:t>
            </a:r>
            <a:endParaRPr lang="en-CA" dirty="0"/>
          </a:p>
        </p:txBody>
      </p:sp>
      <p:sp>
        <p:nvSpPr>
          <p:cNvPr id="3" name="Content Placeholder 2"/>
          <p:cNvSpPr>
            <a:spLocks noGrp="1"/>
          </p:cNvSpPr>
          <p:nvPr>
            <p:ph sz="quarter" idx="1"/>
          </p:nvPr>
        </p:nvSpPr>
        <p:spPr/>
        <p:txBody>
          <a:bodyPr>
            <a:normAutofit/>
          </a:bodyPr>
          <a:lstStyle/>
          <a:p>
            <a:r>
              <a:rPr lang="en-CA" dirty="0" smtClean="0"/>
              <a:t>See pages xxvi-xxvii – </a:t>
            </a:r>
            <a:r>
              <a:rPr lang="en-CA" i="1" dirty="0" smtClean="0"/>
              <a:t>Julius Caesar</a:t>
            </a:r>
          </a:p>
          <a:p>
            <a:r>
              <a:rPr lang="en-CA" dirty="0" smtClean="0"/>
              <a:t>See handout:</a:t>
            </a:r>
          </a:p>
          <a:p>
            <a:pPr lvl="1"/>
            <a:r>
              <a:rPr lang="en-CA" dirty="0" err="1" smtClean="0"/>
              <a:t>Sparknotes</a:t>
            </a:r>
            <a:r>
              <a:rPr lang="en-CA" dirty="0" smtClean="0"/>
              <a:t>:  </a:t>
            </a:r>
            <a:r>
              <a:rPr lang="en-CA" dirty="0" smtClean="0"/>
              <a:t>Characters</a:t>
            </a:r>
          </a:p>
          <a:p>
            <a:pPr lvl="1"/>
            <a:r>
              <a:rPr lang="en-CA" dirty="0" smtClean="0"/>
              <a:t>Online at:</a:t>
            </a:r>
          </a:p>
          <a:p>
            <a:pPr marL="274320" lvl="1" indent="0" algn="ctr">
              <a:buNone/>
            </a:pPr>
            <a:endParaRPr lang="en-CA" dirty="0" smtClean="0">
              <a:hlinkClick r:id="rId2"/>
            </a:endParaRPr>
          </a:p>
          <a:p>
            <a:pPr marL="274320" lvl="1" indent="0" algn="ctr">
              <a:buNone/>
            </a:pPr>
            <a:r>
              <a:rPr lang="en-CA" sz="2000" dirty="0">
                <a:hlinkClick r:id="rId3"/>
              </a:rPr>
              <a:t>http://</a:t>
            </a:r>
            <a:r>
              <a:rPr lang="en-CA" sz="2000" dirty="0" smtClean="0">
                <a:hlinkClick r:id="rId3"/>
              </a:rPr>
              <a:t>www.sparknotes.com/shakespeare/juliuscaesar/characters.html</a:t>
            </a:r>
            <a:endParaRPr lang="en-CA" sz="2000" dirty="0" smtClean="0"/>
          </a:p>
          <a:p>
            <a:pPr marL="274320" lvl="1" indent="0" algn="ctr">
              <a:buNone/>
            </a:pPr>
            <a:endParaRPr lang="en-CA" sz="2000" dirty="0" smtClean="0"/>
          </a:p>
          <a:p>
            <a:pPr marL="0" indent="0">
              <a:buNone/>
            </a:pPr>
            <a:endParaRPr lang="en-CA" dirty="0" smtClean="0"/>
          </a:p>
        </p:txBody>
      </p:sp>
    </p:spTree>
    <p:extLst>
      <p:ext uri="{BB962C8B-B14F-4D97-AF65-F5344CB8AC3E}">
        <p14:creationId xmlns:p14="http://schemas.microsoft.com/office/powerpoint/2010/main" val="302299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 1 - Synopsis</a:t>
            </a:r>
            <a:endParaRPr lang="en-CA" dirty="0"/>
          </a:p>
        </p:txBody>
      </p:sp>
      <p:sp>
        <p:nvSpPr>
          <p:cNvPr id="3" name="Content Placeholder 2"/>
          <p:cNvSpPr>
            <a:spLocks noGrp="1"/>
          </p:cNvSpPr>
          <p:nvPr>
            <p:ph sz="quarter" idx="1"/>
          </p:nvPr>
        </p:nvSpPr>
        <p:spPr/>
        <p:txBody>
          <a:bodyPr/>
          <a:lstStyle/>
          <a:p>
            <a:r>
              <a:rPr lang="en-CA" dirty="0" smtClean="0"/>
              <a:t>Civil War – Rome vs. Pompey</a:t>
            </a:r>
          </a:p>
          <a:p>
            <a:r>
              <a:rPr lang="en-CA" dirty="0" smtClean="0"/>
              <a:t>Pompey defeated by Caesar</a:t>
            </a:r>
          </a:p>
          <a:p>
            <a:r>
              <a:rPr lang="en-CA" dirty="0" smtClean="0"/>
              <a:t>Play is about division (political and personal)</a:t>
            </a:r>
          </a:p>
          <a:p>
            <a:r>
              <a:rPr lang="en-CA" dirty="0" smtClean="0"/>
              <a:t>Caesar is deaf</a:t>
            </a:r>
          </a:p>
          <a:p>
            <a:endParaRPr lang="en-CA" dirty="0" smtClean="0"/>
          </a:p>
          <a:p>
            <a:r>
              <a:rPr lang="en-CA" dirty="0" smtClean="0"/>
              <a:t>Major ideas:</a:t>
            </a:r>
          </a:p>
          <a:p>
            <a:pPr lvl="1"/>
            <a:r>
              <a:rPr lang="en-CA" dirty="0" smtClean="0"/>
              <a:t>Cobbler – joke “Mender of bad soles (souls)”.</a:t>
            </a:r>
          </a:p>
          <a:p>
            <a:pPr lvl="1"/>
            <a:r>
              <a:rPr lang="en-CA" dirty="0" smtClean="0"/>
              <a:t>Ides of March – pathetic fallacy regarding weather in Act 1 scene </a:t>
            </a:r>
            <a:r>
              <a:rPr lang="en-CA" dirty="0"/>
              <a:t>3</a:t>
            </a:r>
            <a:endParaRPr lang="en-CA" dirty="0" smtClean="0"/>
          </a:p>
          <a:p>
            <a:pPr lvl="1"/>
            <a:r>
              <a:rPr lang="en-CA" dirty="0" smtClean="0"/>
              <a:t>Conspiracy – Brutus and friends planning to take out Caesar</a:t>
            </a:r>
          </a:p>
          <a:p>
            <a:pPr lvl="1"/>
            <a:r>
              <a:rPr lang="en-CA" dirty="0" smtClean="0"/>
              <a:t>Loyalty </a:t>
            </a:r>
          </a:p>
          <a:p>
            <a:pPr lvl="1"/>
            <a:endParaRPr lang="en-CA" dirty="0" smtClean="0"/>
          </a:p>
        </p:txBody>
      </p:sp>
    </p:spTree>
    <p:extLst>
      <p:ext uri="{BB962C8B-B14F-4D97-AF65-F5344CB8AC3E}">
        <p14:creationId xmlns:p14="http://schemas.microsoft.com/office/powerpoint/2010/main" val="3898186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329</TotalTime>
  <Words>785</Words>
  <Application>Microsoft Office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Origin</vt:lpstr>
      <vt:lpstr>Julius Caesar</vt:lpstr>
      <vt:lpstr>History of the Play</vt:lpstr>
      <vt:lpstr>Historical Context</vt:lpstr>
      <vt:lpstr>Setting of the Play</vt:lpstr>
      <vt:lpstr>5 Main Themes</vt:lpstr>
      <vt:lpstr>General Text Features in Plays</vt:lpstr>
      <vt:lpstr>Notation Features in Plays </vt:lpstr>
      <vt:lpstr>Characterization</vt:lpstr>
      <vt:lpstr>Act 1 - Synopsis</vt:lpstr>
      <vt:lpstr>Poetry, Prose, and Puns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Julius Caesar</dc:title>
  <dc:creator>Erika</dc:creator>
  <cp:lastModifiedBy>Erika</cp:lastModifiedBy>
  <cp:revision>24</cp:revision>
  <dcterms:created xsi:type="dcterms:W3CDTF">2012-12-04T01:34:14Z</dcterms:created>
  <dcterms:modified xsi:type="dcterms:W3CDTF">2014-02-19T18:10:31Z</dcterms:modified>
</cp:coreProperties>
</file>