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 varScale="1">
        <p:scale>
          <a:sx n="71" d="100"/>
          <a:sy n="71" d="100"/>
        </p:scale>
        <p:origin x="-4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9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728E5-4722-4F17-A3C7-87EFEA13AB9B}" type="datetimeFigureOut">
              <a:rPr lang="en-CA" smtClean="0"/>
              <a:t>12/02/2014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11267-306F-4A3C-958D-1CD10DE6E7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3671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2F8FE-2B32-43EC-AC8D-72D1526B02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C3B335-5C46-4288-AEED-71A663E0A1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2F8FE-2B32-43EC-AC8D-72D1526B02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C3B335-5C46-4288-AEED-71A663E0A1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2F8FE-2B32-43EC-AC8D-72D1526B02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C3B335-5C46-4288-AEED-71A663E0A1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2F8FE-2B32-43EC-AC8D-72D1526B02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C3B335-5C46-4288-AEED-71A663E0A1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2F8FE-2B32-43EC-AC8D-72D1526B02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C3B335-5C46-4288-AEED-71A663E0A1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2F8FE-2B32-43EC-AC8D-72D1526B02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C3B335-5C46-4288-AEED-71A663E0A1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2F8FE-2B32-43EC-AC8D-72D1526B02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C3B335-5C46-4288-AEED-71A663E0A1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2F8FE-2B32-43EC-AC8D-72D1526B02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C3B335-5C46-4288-AEED-71A663E0A1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2F8FE-2B32-43EC-AC8D-72D1526B02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C3B335-5C46-4288-AEED-71A663E0A1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2F8FE-2B32-43EC-AC8D-72D1526B02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C3B335-5C46-4288-AEED-71A663E0A1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2F8FE-2B32-43EC-AC8D-72D1526B02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C3B335-5C46-4288-AEED-71A663E0A1D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2B2F8FE-2B32-43EC-AC8D-72D1526B02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DC3B335-5C46-4288-AEED-71A663E0A1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Drama Through the 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0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Marlowe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183880" cy="4187952"/>
          </a:xfrm>
        </p:spPr>
        <p:txBody>
          <a:bodyPr/>
          <a:lstStyle/>
          <a:p>
            <a:r>
              <a:rPr lang="en-US" dirty="0" smtClean="0"/>
              <a:t>Marlowe knew Greek pattern</a:t>
            </a:r>
          </a:p>
          <a:p>
            <a:r>
              <a:rPr lang="en-US" dirty="0" smtClean="0"/>
              <a:t>Marlowe established the rule that English drama must be written in poetry</a:t>
            </a:r>
          </a:p>
          <a:p>
            <a:r>
              <a:rPr lang="en-US" u="sng" dirty="0" smtClean="0"/>
              <a:t>Blank verse</a:t>
            </a:r>
            <a:r>
              <a:rPr lang="en-US" dirty="0" smtClean="0"/>
              <a:t>:  iambic pentameter with no rhyme</a:t>
            </a:r>
          </a:p>
        </p:txBody>
      </p:sp>
    </p:spTree>
    <p:extLst>
      <p:ext uri="{BB962C8B-B14F-4D97-AF65-F5344CB8AC3E}">
        <p14:creationId xmlns:p14="http://schemas.microsoft.com/office/powerpoint/2010/main" val="261427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Iambic Pentameter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 smtClean="0"/>
              <a:t>Iamb </a:t>
            </a:r>
            <a:r>
              <a:rPr lang="en-US" dirty="0" smtClean="0">
                <a:sym typeface="Wingdings" pitchFamily="2" charset="2"/>
              </a:rPr>
              <a:t> French = jamb = leg = walking meter</a:t>
            </a:r>
          </a:p>
          <a:p>
            <a:r>
              <a:rPr lang="en-US" dirty="0" smtClean="0">
                <a:sym typeface="Wingdings" pitchFamily="2" charset="2"/>
              </a:rPr>
              <a:t>Iamb   unstressed + stressed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		   </a:t>
            </a:r>
          </a:p>
          <a:p>
            <a:pPr marL="457200" lvl="1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      walk    |	</a:t>
            </a:r>
            <a:r>
              <a:rPr lang="en-US" dirty="0" err="1" smtClean="0">
                <a:sym typeface="Wingdings" pitchFamily="2" charset="2"/>
              </a:rPr>
              <a:t>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Penta</a:t>
            </a:r>
            <a:r>
              <a:rPr lang="en-US" dirty="0" smtClean="0"/>
              <a:t> = </a:t>
            </a:r>
            <a:r>
              <a:rPr lang="en-US" dirty="0" err="1" smtClean="0"/>
              <a:t>greek</a:t>
            </a:r>
            <a:r>
              <a:rPr lang="en-US" dirty="0" smtClean="0"/>
              <a:t> 5</a:t>
            </a:r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b="1" dirty="0" smtClean="0">
                <a:solidFill>
                  <a:srgbClr val="FF0000"/>
                </a:solidFill>
              </a:rPr>
              <a:t>1               2            3          4             5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/>
              <a:t>And there </a:t>
            </a:r>
            <a:r>
              <a:rPr lang="en-US" sz="2400" dirty="0" smtClean="0">
                <a:solidFill>
                  <a:srgbClr val="FF0000"/>
                </a:solidFill>
              </a:rPr>
              <a:t>|</a:t>
            </a:r>
            <a:r>
              <a:rPr lang="en-US" sz="2400" dirty="0" smtClean="0"/>
              <a:t> in mire </a:t>
            </a:r>
            <a:r>
              <a:rPr lang="en-US" sz="2400" dirty="0" smtClean="0">
                <a:solidFill>
                  <a:srgbClr val="FF0000"/>
                </a:solidFill>
              </a:rPr>
              <a:t>|</a:t>
            </a:r>
            <a:r>
              <a:rPr lang="en-US" sz="2400" dirty="0" smtClean="0"/>
              <a:t> and </a:t>
            </a:r>
            <a:r>
              <a:rPr lang="en-US" sz="2400" dirty="0" err="1" smtClean="0"/>
              <a:t>pud</a:t>
            </a:r>
            <a:r>
              <a:rPr lang="en-US" sz="2400" dirty="0" err="1" smtClean="0">
                <a:solidFill>
                  <a:srgbClr val="FF0000"/>
                </a:solidFill>
              </a:rPr>
              <a:t>|</a:t>
            </a:r>
            <a:r>
              <a:rPr lang="en-US" sz="2400" dirty="0" err="1" smtClean="0"/>
              <a:t>dle</a:t>
            </a:r>
            <a:r>
              <a:rPr lang="en-US" sz="2400" dirty="0" smtClean="0"/>
              <a:t> did </a:t>
            </a:r>
            <a:r>
              <a:rPr lang="en-US" sz="2400" dirty="0" smtClean="0">
                <a:solidFill>
                  <a:srgbClr val="FF0000"/>
                </a:solidFill>
              </a:rPr>
              <a:t>|</a:t>
            </a:r>
            <a:r>
              <a:rPr lang="en-US" sz="2400" dirty="0" smtClean="0"/>
              <a:t> I stand</a:t>
            </a:r>
            <a:endParaRPr lang="en-US" sz="2400" dirty="0"/>
          </a:p>
        </p:txBody>
      </p:sp>
      <p:sp>
        <p:nvSpPr>
          <p:cNvPr id="4" name="Freeform 3"/>
          <p:cNvSpPr/>
          <p:nvPr/>
        </p:nvSpPr>
        <p:spPr>
          <a:xfrm>
            <a:off x="3375422" y="2732484"/>
            <a:ext cx="500063" cy="8931"/>
          </a:xfrm>
          <a:custGeom>
            <a:avLst/>
            <a:gdLst/>
            <a:ahLst/>
            <a:cxnLst/>
            <a:rect l="0" t="0" r="0" b="0"/>
            <a:pathLst>
              <a:path w="500063" h="893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107156" y="8930"/>
                </a:lnTo>
                <a:lnTo>
                  <a:pt x="133945" y="0"/>
                </a:lnTo>
                <a:lnTo>
                  <a:pt x="169664" y="0"/>
                </a:lnTo>
                <a:lnTo>
                  <a:pt x="196453" y="0"/>
                </a:lnTo>
                <a:lnTo>
                  <a:pt x="232172" y="0"/>
                </a:lnTo>
                <a:lnTo>
                  <a:pt x="267891" y="8930"/>
                </a:lnTo>
                <a:lnTo>
                  <a:pt x="294680" y="8930"/>
                </a:lnTo>
                <a:lnTo>
                  <a:pt x="330398" y="0"/>
                </a:lnTo>
                <a:lnTo>
                  <a:pt x="366117" y="0"/>
                </a:lnTo>
                <a:lnTo>
                  <a:pt x="392906" y="0"/>
                </a:lnTo>
                <a:lnTo>
                  <a:pt x="410766" y="0"/>
                </a:lnTo>
                <a:lnTo>
                  <a:pt x="437555" y="0"/>
                </a:lnTo>
                <a:lnTo>
                  <a:pt x="455414" y="0"/>
                </a:lnTo>
                <a:lnTo>
                  <a:pt x="464344" y="0"/>
                </a:lnTo>
                <a:lnTo>
                  <a:pt x="473273" y="0"/>
                </a:lnTo>
                <a:lnTo>
                  <a:pt x="482203" y="0"/>
                </a:lnTo>
                <a:lnTo>
                  <a:pt x="491133" y="0"/>
                </a:lnTo>
                <a:lnTo>
                  <a:pt x="491133" y="0"/>
                </a:lnTo>
                <a:lnTo>
                  <a:pt x="491133" y="0"/>
                </a:lnTo>
                <a:lnTo>
                  <a:pt x="500062" y="0"/>
                </a:lnTo>
                <a:lnTo>
                  <a:pt x="500062" y="0"/>
                </a:lnTo>
                <a:lnTo>
                  <a:pt x="500062" y="0"/>
                </a:lnTo>
                <a:lnTo>
                  <a:pt x="500062" y="0"/>
                </a:lnTo>
                <a:lnTo>
                  <a:pt x="500062" y="0"/>
                </a:lnTo>
                <a:lnTo>
                  <a:pt x="500062" y="0"/>
                </a:lnTo>
                <a:lnTo>
                  <a:pt x="500062" y="0"/>
                </a:lnTo>
                <a:lnTo>
                  <a:pt x="500062" y="0"/>
                </a:lnTo>
              </a:path>
            </a:pathLst>
          </a:custGeom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Freeform 4"/>
          <p:cNvSpPr/>
          <p:nvPr/>
        </p:nvSpPr>
        <p:spPr>
          <a:xfrm>
            <a:off x="5411391" y="2428875"/>
            <a:ext cx="410766" cy="312540"/>
          </a:xfrm>
          <a:custGeom>
            <a:avLst/>
            <a:gdLst/>
            <a:ahLst/>
            <a:cxnLst/>
            <a:rect l="0" t="0" r="0" b="0"/>
            <a:pathLst>
              <a:path w="410766" h="312540">
                <a:moveTo>
                  <a:pt x="0" y="312539"/>
                </a:move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8929" y="312539"/>
                </a:lnTo>
                <a:lnTo>
                  <a:pt x="8929" y="303609"/>
                </a:lnTo>
                <a:lnTo>
                  <a:pt x="17859" y="294680"/>
                </a:lnTo>
                <a:lnTo>
                  <a:pt x="26789" y="276820"/>
                </a:lnTo>
                <a:lnTo>
                  <a:pt x="44648" y="258961"/>
                </a:lnTo>
                <a:lnTo>
                  <a:pt x="62507" y="241102"/>
                </a:lnTo>
                <a:lnTo>
                  <a:pt x="89297" y="214313"/>
                </a:lnTo>
                <a:lnTo>
                  <a:pt x="125015" y="196453"/>
                </a:lnTo>
                <a:lnTo>
                  <a:pt x="151804" y="169664"/>
                </a:lnTo>
                <a:lnTo>
                  <a:pt x="187523" y="151805"/>
                </a:lnTo>
                <a:lnTo>
                  <a:pt x="214312" y="133945"/>
                </a:lnTo>
                <a:lnTo>
                  <a:pt x="250031" y="107156"/>
                </a:lnTo>
                <a:lnTo>
                  <a:pt x="276820" y="89297"/>
                </a:lnTo>
                <a:lnTo>
                  <a:pt x="303609" y="71438"/>
                </a:lnTo>
                <a:lnTo>
                  <a:pt x="330398" y="53578"/>
                </a:lnTo>
                <a:lnTo>
                  <a:pt x="348257" y="44648"/>
                </a:lnTo>
                <a:lnTo>
                  <a:pt x="366117" y="35719"/>
                </a:lnTo>
                <a:lnTo>
                  <a:pt x="375047" y="26789"/>
                </a:lnTo>
                <a:lnTo>
                  <a:pt x="383976" y="17859"/>
                </a:lnTo>
                <a:lnTo>
                  <a:pt x="392906" y="8929"/>
                </a:lnTo>
                <a:lnTo>
                  <a:pt x="392906" y="8929"/>
                </a:lnTo>
                <a:lnTo>
                  <a:pt x="401836" y="0"/>
                </a:lnTo>
                <a:lnTo>
                  <a:pt x="401836" y="0"/>
                </a:lnTo>
                <a:lnTo>
                  <a:pt x="401836" y="0"/>
                </a:lnTo>
                <a:lnTo>
                  <a:pt x="401836" y="0"/>
                </a:lnTo>
                <a:lnTo>
                  <a:pt x="410765" y="0"/>
                </a:lnTo>
                <a:lnTo>
                  <a:pt x="410765" y="0"/>
                </a:lnTo>
                <a:lnTo>
                  <a:pt x="401836" y="0"/>
                </a:lnTo>
                <a:lnTo>
                  <a:pt x="401836" y="0"/>
                </a:lnTo>
                <a:lnTo>
                  <a:pt x="401836" y="0"/>
                </a:lnTo>
                <a:lnTo>
                  <a:pt x="401836" y="0"/>
                </a:lnTo>
                <a:lnTo>
                  <a:pt x="401836" y="0"/>
                </a:lnTo>
                <a:lnTo>
                  <a:pt x="401836" y="0"/>
                </a:lnTo>
              </a:path>
            </a:pathLst>
          </a:custGeom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Freeform 5"/>
          <p:cNvSpPr/>
          <p:nvPr/>
        </p:nvSpPr>
        <p:spPr>
          <a:xfrm>
            <a:off x="794742" y="4545211"/>
            <a:ext cx="419697" cy="8930"/>
          </a:xfrm>
          <a:custGeom>
            <a:avLst/>
            <a:gdLst/>
            <a:ahLst/>
            <a:cxnLst/>
            <a:rect l="0" t="0" r="0" b="0"/>
            <a:pathLst>
              <a:path w="419697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71438" y="8929"/>
                </a:lnTo>
                <a:lnTo>
                  <a:pt x="98227" y="8929"/>
                </a:lnTo>
                <a:lnTo>
                  <a:pt x="125016" y="8929"/>
                </a:lnTo>
                <a:lnTo>
                  <a:pt x="151805" y="8929"/>
                </a:lnTo>
                <a:lnTo>
                  <a:pt x="178594" y="8929"/>
                </a:lnTo>
                <a:lnTo>
                  <a:pt x="205383" y="8929"/>
                </a:lnTo>
                <a:lnTo>
                  <a:pt x="232172" y="8929"/>
                </a:lnTo>
                <a:lnTo>
                  <a:pt x="258961" y="8929"/>
                </a:lnTo>
                <a:lnTo>
                  <a:pt x="285750" y="8929"/>
                </a:lnTo>
                <a:lnTo>
                  <a:pt x="312539" y="8929"/>
                </a:lnTo>
                <a:lnTo>
                  <a:pt x="330399" y="8929"/>
                </a:lnTo>
                <a:lnTo>
                  <a:pt x="348258" y="8929"/>
                </a:lnTo>
                <a:lnTo>
                  <a:pt x="366117" y="8929"/>
                </a:lnTo>
                <a:lnTo>
                  <a:pt x="383977" y="8929"/>
                </a:lnTo>
                <a:lnTo>
                  <a:pt x="392907" y="8929"/>
                </a:lnTo>
                <a:lnTo>
                  <a:pt x="401836" y="8929"/>
                </a:lnTo>
                <a:lnTo>
                  <a:pt x="410766" y="8929"/>
                </a:lnTo>
                <a:lnTo>
                  <a:pt x="410766" y="8929"/>
                </a:lnTo>
                <a:lnTo>
                  <a:pt x="419696" y="8929"/>
                </a:lnTo>
                <a:lnTo>
                  <a:pt x="419696" y="8929"/>
                </a:lnTo>
                <a:lnTo>
                  <a:pt x="419696" y="0"/>
                </a:lnTo>
                <a:lnTo>
                  <a:pt x="419696" y="0"/>
                </a:lnTo>
                <a:lnTo>
                  <a:pt x="419696" y="0"/>
                </a:lnTo>
                <a:lnTo>
                  <a:pt x="419696" y="0"/>
                </a:lnTo>
                <a:lnTo>
                  <a:pt x="419696" y="0"/>
                </a:lnTo>
                <a:lnTo>
                  <a:pt x="419696" y="0"/>
                </a:lnTo>
              </a:path>
            </a:pathLst>
          </a:custGeom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Freeform 6"/>
          <p:cNvSpPr/>
          <p:nvPr/>
        </p:nvSpPr>
        <p:spPr>
          <a:xfrm>
            <a:off x="1759148" y="4152304"/>
            <a:ext cx="339330" cy="455415"/>
          </a:xfrm>
          <a:custGeom>
            <a:avLst/>
            <a:gdLst/>
            <a:ahLst/>
            <a:cxnLst/>
            <a:rect l="0" t="0" r="0" b="0"/>
            <a:pathLst>
              <a:path w="339330" h="455415">
                <a:moveTo>
                  <a:pt x="0" y="455414"/>
                </a:moveTo>
                <a:lnTo>
                  <a:pt x="0" y="455414"/>
                </a:lnTo>
                <a:lnTo>
                  <a:pt x="0" y="455414"/>
                </a:lnTo>
                <a:lnTo>
                  <a:pt x="0" y="455414"/>
                </a:lnTo>
                <a:lnTo>
                  <a:pt x="0" y="455414"/>
                </a:lnTo>
                <a:lnTo>
                  <a:pt x="0" y="455414"/>
                </a:lnTo>
                <a:lnTo>
                  <a:pt x="0" y="455414"/>
                </a:lnTo>
                <a:lnTo>
                  <a:pt x="0" y="455414"/>
                </a:lnTo>
                <a:lnTo>
                  <a:pt x="0" y="455414"/>
                </a:lnTo>
                <a:lnTo>
                  <a:pt x="0" y="455414"/>
                </a:lnTo>
                <a:lnTo>
                  <a:pt x="0" y="455414"/>
                </a:lnTo>
                <a:lnTo>
                  <a:pt x="0" y="446485"/>
                </a:lnTo>
                <a:lnTo>
                  <a:pt x="8930" y="437555"/>
                </a:lnTo>
                <a:lnTo>
                  <a:pt x="8930" y="428625"/>
                </a:lnTo>
                <a:lnTo>
                  <a:pt x="17860" y="419696"/>
                </a:lnTo>
                <a:lnTo>
                  <a:pt x="26790" y="401836"/>
                </a:lnTo>
                <a:lnTo>
                  <a:pt x="44649" y="383977"/>
                </a:lnTo>
                <a:lnTo>
                  <a:pt x="53579" y="366117"/>
                </a:lnTo>
                <a:lnTo>
                  <a:pt x="71438" y="348258"/>
                </a:lnTo>
                <a:lnTo>
                  <a:pt x="89297" y="321469"/>
                </a:lnTo>
                <a:lnTo>
                  <a:pt x="116086" y="294680"/>
                </a:lnTo>
                <a:lnTo>
                  <a:pt x="133946" y="267891"/>
                </a:lnTo>
                <a:lnTo>
                  <a:pt x="160735" y="250032"/>
                </a:lnTo>
                <a:lnTo>
                  <a:pt x="178594" y="223242"/>
                </a:lnTo>
                <a:lnTo>
                  <a:pt x="205383" y="196453"/>
                </a:lnTo>
                <a:lnTo>
                  <a:pt x="223243" y="169664"/>
                </a:lnTo>
                <a:lnTo>
                  <a:pt x="241102" y="142875"/>
                </a:lnTo>
                <a:lnTo>
                  <a:pt x="250032" y="125016"/>
                </a:lnTo>
                <a:lnTo>
                  <a:pt x="267891" y="107157"/>
                </a:lnTo>
                <a:lnTo>
                  <a:pt x="285750" y="80367"/>
                </a:lnTo>
                <a:lnTo>
                  <a:pt x="294680" y="62508"/>
                </a:lnTo>
                <a:lnTo>
                  <a:pt x="303610" y="53578"/>
                </a:lnTo>
                <a:lnTo>
                  <a:pt x="312540" y="35719"/>
                </a:lnTo>
                <a:lnTo>
                  <a:pt x="321469" y="26789"/>
                </a:lnTo>
                <a:lnTo>
                  <a:pt x="330399" y="17860"/>
                </a:lnTo>
                <a:lnTo>
                  <a:pt x="330399" y="8930"/>
                </a:lnTo>
                <a:lnTo>
                  <a:pt x="330399" y="8930"/>
                </a:lnTo>
                <a:lnTo>
                  <a:pt x="330399" y="0"/>
                </a:lnTo>
                <a:lnTo>
                  <a:pt x="330399" y="0"/>
                </a:lnTo>
                <a:lnTo>
                  <a:pt x="339329" y="0"/>
                </a:lnTo>
                <a:lnTo>
                  <a:pt x="339329" y="0"/>
                </a:lnTo>
                <a:lnTo>
                  <a:pt x="339329" y="0"/>
                </a:lnTo>
                <a:lnTo>
                  <a:pt x="339329" y="8930"/>
                </a:lnTo>
                <a:lnTo>
                  <a:pt x="339329" y="8930"/>
                </a:lnTo>
              </a:path>
            </a:pathLst>
          </a:custGeom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reeform 7"/>
          <p:cNvSpPr/>
          <p:nvPr/>
        </p:nvSpPr>
        <p:spPr>
          <a:xfrm>
            <a:off x="2553891" y="4580929"/>
            <a:ext cx="357188" cy="8931"/>
          </a:xfrm>
          <a:custGeom>
            <a:avLst/>
            <a:gdLst/>
            <a:ahLst/>
            <a:cxnLst/>
            <a:rect l="0" t="0" r="0" b="0"/>
            <a:pathLst>
              <a:path w="357188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80367" y="0"/>
                </a:lnTo>
                <a:lnTo>
                  <a:pt x="98226" y="0"/>
                </a:lnTo>
                <a:lnTo>
                  <a:pt x="125015" y="0"/>
                </a:lnTo>
                <a:lnTo>
                  <a:pt x="160734" y="0"/>
                </a:lnTo>
                <a:lnTo>
                  <a:pt x="187523" y="0"/>
                </a:lnTo>
                <a:lnTo>
                  <a:pt x="214312" y="0"/>
                </a:lnTo>
                <a:lnTo>
                  <a:pt x="250031" y="0"/>
                </a:lnTo>
                <a:lnTo>
                  <a:pt x="276820" y="8930"/>
                </a:lnTo>
                <a:lnTo>
                  <a:pt x="294679" y="8930"/>
                </a:lnTo>
                <a:lnTo>
                  <a:pt x="321468" y="0"/>
                </a:lnTo>
                <a:lnTo>
                  <a:pt x="330398" y="0"/>
                </a:lnTo>
                <a:lnTo>
                  <a:pt x="348257" y="0"/>
                </a:lnTo>
                <a:lnTo>
                  <a:pt x="357187" y="0"/>
                </a:lnTo>
                <a:lnTo>
                  <a:pt x="357187" y="0"/>
                </a:lnTo>
                <a:lnTo>
                  <a:pt x="357187" y="0"/>
                </a:lnTo>
                <a:lnTo>
                  <a:pt x="357187" y="0"/>
                </a:lnTo>
                <a:lnTo>
                  <a:pt x="357187" y="0"/>
                </a:lnTo>
                <a:lnTo>
                  <a:pt x="357187" y="0"/>
                </a:lnTo>
                <a:lnTo>
                  <a:pt x="357187" y="0"/>
                </a:lnTo>
                <a:lnTo>
                  <a:pt x="357187" y="0"/>
                </a:lnTo>
                <a:lnTo>
                  <a:pt x="357187" y="0"/>
                </a:lnTo>
                <a:lnTo>
                  <a:pt x="357187" y="0"/>
                </a:lnTo>
              </a:path>
            </a:pathLst>
          </a:custGeom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Freeform 8"/>
          <p:cNvSpPr/>
          <p:nvPr/>
        </p:nvSpPr>
        <p:spPr>
          <a:xfrm>
            <a:off x="3205758" y="4179093"/>
            <a:ext cx="464345" cy="473275"/>
          </a:xfrm>
          <a:custGeom>
            <a:avLst/>
            <a:gdLst/>
            <a:ahLst/>
            <a:cxnLst/>
            <a:rect l="0" t="0" r="0" b="0"/>
            <a:pathLst>
              <a:path w="464345" h="473275">
                <a:moveTo>
                  <a:pt x="0" y="473274"/>
                </a:moveTo>
                <a:lnTo>
                  <a:pt x="0" y="464344"/>
                </a:lnTo>
                <a:lnTo>
                  <a:pt x="0" y="464344"/>
                </a:lnTo>
                <a:lnTo>
                  <a:pt x="0" y="464344"/>
                </a:lnTo>
                <a:lnTo>
                  <a:pt x="0" y="464344"/>
                </a:lnTo>
                <a:lnTo>
                  <a:pt x="8930" y="455414"/>
                </a:lnTo>
                <a:lnTo>
                  <a:pt x="17859" y="455414"/>
                </a:lnTo>
                <a:lnTo>
                  <a:pt x="26789" y="446485"/>
                </a:lnTo>
                <a:lnTo>
                  <a:pt x="35719" y="437555"/>
                </a:lnTo>
                <a:lnTo>
                  <a:pt x="44648" y="428625"/>
                </a:lnTo>
                <a:lnTo>
                  <a:pt x="62508" y="419696"/>
                </a:lnTo>
                <a:lnTo>
                  <a:pt x="71437" y="410766"/>
                </a:lnTo>
                <a:lnTo>
                  <a:pt x="98226" y="392907"/>
                </a:lnTo>
                <a:lnTo>
                  <a:pt x="116086" y="375047"/>
                </a:lnTo>
                <a:lnTo>
                  <a:pt x="133945" y="357188"/>
                </a:lnTo>
                <a:lnTo>
                  <a:pt x="160734" y="339328"/>
                </a:lnTo>
                <a:lnTo>
                  <a:pt x="178594" y="321469"/>
                </a:lnTo>
                <a:lnTo>
                  <a:pt x="205383" y="294680"/>
                </a:lnTo>
                <a:lnTo>
                  <a:pt x="223242" y="267891"/>
                </a:lnTo>
                <a:lnTo>
                  <a:pt x="250031" y="241102"/>
                </a:lnTo>
                <a:lnTo>
                  <a:pt x="276820" y="223243"/>
                </a:lnTo>
                <a:lnTo>
                  <a:pt x="294680" y="196453"/>
                </a:lnTo>
                <a:lnTo>
                  <a:pt x="321469" y="178594"/>
                </a:lnTo>
                <a:lnTo>
                  <a:pt x="339328" y="151805"/>
                </a:lnTo>
                <a:lnTo>
                  <a:pt x="366117" y="133946"/>
                </a:lnTo>
                <a:lnTo>
                  <a:pt x="383976" y="107157"/>
                </a:lnTo>
                <a:lnTo>
                  <a:pt x="392906" y="89297"/>
                </a:lnTo>
                <a:lnTo>
                  <a:pt x="410765" y="71438"/>
                </a:lnTo>
                <a:lnTo>
                  <a:pt x="419695" y="53578"/>
                </a:lnTo>
                <a:lnTo>
                  <a:pt x="428625" y="44649"/>
                </a:lnTo>
                <a:lnTo>
                  <a:pt x="437555" y="26789"/>
                </a:lnTo>
                <a:lnTo>
                  <a:pt x="446484" y="17860"/>
                </a:lnTo>
                <a:lnTo>
                  <a:pt x="455414" y="8930"/>
                </a:lnTo>
                <a:lnTo>
                  <a:pt x="464344" y="8930"/>
                </a:lnTo>
                <a:lnTo>
                  <a:pt x="464344" y="0"/>
                </a:lnTo>
                <a:lnTo>
                  <a:pt x="464344" y="0"/>
                </a:lnTo>
                <a:lnTo>
                  <a:pt x="464344" y="0"/>
                </a:lnTo>
              </a:path>
            </a:pathLst>
          </a:custGeom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Freeform 9"/>
          <p:cNvSpPr/>
          <p:nvPr/>
        </p:nvSpPr>
        <p:spPr>
          <a:xfrm>
            <a:off x="4063008" y="4286250"/>
            <a:ext cx="535782" cy="53579"/>
          </a:xfrm>
          <a:custGeom>
            <a:avLst/>
            <a:gdLst/>
            <a:ahLst/>
            <a:cxnLst/>
            <a:rect l="0" t="0" r="0" b="0"/>
            <a:pathLst>
              <a:path w="535782" h="53579">
                <a:moveTo>
                  <a:pt x="8930" y="53578"/>
                </a:move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17859" y="53578"/>
                </a:lnTo>
                <a:lnTo>
                  <a:pt x="35719" y="53578"/>
                </a:lnTo>
                <a:lnTo>
                  <a:pt x="53578" y="53578"/>
                </a:lnTo>
                <a:lnTo>
                  <a:pt x="80367" y="53578"/>
                </a:lnTo>
                <a:lnTo>
                  <a:pt x="107156" y="44648"/>
                </a:lnTo>
                <a:lnTo>
                  <a:pt x="133945" y="44648"/>
                </a:lnTo>
                <a:lnTo>
                  <a:pt x="169664" y="44648"/>
                </a:lnTo>
                <a:lnTo>
                  <a:pt x="205383" y="35718"/>
                </a:lnTo>
                <a:lnTo>
                  <a:pt x="241101" y="35718"/>
                </a:lnTo>
                <a:lnTo>
                  <a:pt x="276820" y="35718"/>
                </a:lnTo>
                <a:lnTo>
                  <a:pt x="312539" y="26789"/>
                </a:lnTo>
                <a:lnTo>
                  <a:pt x="348258" y="26789"/>
                </a:lnTo>
                <a:lnTo>
                  <a:pt x="375047" y="26789"/>
                </a:lnTo>
                <a:lnTo>
                  <a:pt x="410765" y="17859"/>
                </a:lnTo>
                <a:lnTo>
                  <a:pt x="437555" y="17859"/>
                </a:lnTo>
                <a:lnTo>
                  <a:pt x="455414" y="17859"/>
                </a:lnTo>
                <a:lnTo>
                  <a:pt x="473273" y="8929"/>
                </a:lnTo>
                <a:lnTo>
                  <a:pt x="491133" y="8929"/>
                </a:lnTo>
                <a:lnTo>
                  <a:pt x="508992" y="8929"/>
                </a:lnTo>
                <a:lnTo>
                  <a:pt x="517922" y="8929"/>
                </a:lnTo>
                <a:lnTo>
                  <a:pt x="517922" y="0"/>
                </a:lnTo>
                <a:lnTo>
                  <a:pt x="526851" y="0"/>
                </a:lnTo>
                <a:lnTo>
                  <a:pt x="535781" y="0"/>
                </a:lnTo>
                <a:lnTo>
                  <a:pt x="535781" y="0"/>
                </a:lnTo>
                <a:lnTo>
                  <a:pt x="535781" y="0"/>
                </a:lnTo>
                <a:lnTo>
                  <a:pt x="535781" y="0"/>
                </a:lnTo>
              </a:path>
            </a:pathLst>
          </a:custGeom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Freeform 10"/>
          <p:cNvSpPr/>
          <p:nvPr/>
        </p:nvSpPr>
        <p:spPr>
          <a:xfrm>
            <a:off x="4857750" y="3973711"/>
            <a:ext cx="473274" cy="660797"/>
          </a:xfrm>
          <a:custGeom>
            <a:avLst/>
            <a:gdLst/>
            <a:ahLst/>
            <a:cxnLst/>
            <a:rect l="0" t="0" r="0" b="0"/>
            <a:pathLst>
              <a:path w="473274" h="660797">
                <a:moveTo>
                  <a:pt x="0" y="660796"/>
                </a:moveTo>
                <a:lnTo>
                  <a:pt x="0" y="651867"/>
                </a:lnTo>
                <a:lnTo>
                  <a:pt x="0" y="651867"/>
                </a:lnTo>
                <a:lnTo>
                  <a:pt x="0" y="651867"/>
                </a:lnTo>
                <a:lnTo>
                  <a:pt x="0" y="651867"/>
                </a:lnTo>
                <a:lnTo>
                  <a:pt x="0" y="642937"/>
                </a:lnTo>
                <a:lnTo>
                  <a:pt x="0" y="642937"/>
                </a:lnTo>
                <a:lnTo>
                  <a:pt x="0" y="642937"/>
                </a:lnTo>
                <a:lnTo>
                  <a:pt x="0" y="634007"/>
                </a:lnTo>
                <a:lnTo>
                  <a:pt x="0" y="634007"/>
                </a:lnTo>
                <a:lnTo>
                  <a:pt x="0" y="634007"/>
                </a:lnTo>
                <a:lnTo>
                  <a:pt x="0" y="625078"/>
                </a:lnTo>
                <a:lnTo>
                  <a:pt x="8930" y="616148"/>
                </a:lnTo>
                <a:lnTo>
                  <a:pt x="8930" y="607218"/>
                </a:lnTo>
                <a:lnTo>
                  <a:pt x="17859" y="598289"/>
                </a:lnTo>
                <a:lnTo>
                  <a:pt x="17859" y="589359"/>
                </a:lnTo>
                <a:lnTo>
                  <a:pt x="26789" y="580429"/>
                </a:lnTo>
                <a:lnTo>
                  <a:pt x="44648" y="562570"/>
                </a:lnTo>
                <a:lnTo>
                  <a:pt x="53578" y="544710"/>
                </a:lnTo>
                <a:lnTo>
                  <a:pt x="62508" y="526851"/>
                </a:lnTo>
                <a:lnTo>
                  <a:pt x="80367" y="517921"/>
                </a:lnTo>
                <a:lnTo>
                  <a:pt x="89297" y="500062"/>
                </a:lnTo>
                <a:lnTo>
                  <a:pt x="107156" y="482203"/>
                </a:lnTo>
                <a:lnTo>
                  <a:pt x="125016" y="455414"/>
                </a:lnTo>
                <a:lnTo>
                  <a:pt x="142875" y="437554"/>
                </a:lnTo>
                <a:lnTo>
                  <a:pt x="160734" y="410765"/>
                </a:lnTo>
                <a:lnTo>
                  <a:pt x="178594" y="383976"/>
                </a:lnTo>
                <a:lnTo>
                  <a:pt x="196453" y="357187"/>
                </a:lnTo>
                <a:lnTo>
                  <a:pt x="223242" y="321468"/>
                </a:lnTo>
                <a:lnTo>
                  <a:pt x="241102" y="294679"/>
                </a:lnTo>
                <a:lnTo>
                  <a:pt x="267891" y="267890"/>
                </a:lnTo>
                <a:lnTo>
                  <a:pt x="285750" y="241101"/>
                </a:lnTo>
                <a:lnTo>
                  <a:pt x="312539" y="223242"/>
                </a:lnTo>
                <a:lnTo>
                  <a:pt x="330398" y="196453"/>
                </a:lnTo>
                <a:lnTo>
                  <a:pt x="357188" y="169664"/>
                </a:lnTo>
                <a:lnTo>
                  <a:pt x="366117" y="151804"/>
                </a:lnTo>
                <a:lnTo>
                  <a:pt x="383977" y="125015"/>
                </a:lnTo>
                <a:lnTo>
                  <a:pt x="401836" y="107156"/>
                </a:lnTo>
                <a:lnTo>
                  <a:pt x="410766" y="89296"/>
                </a:lnTo>
                <a:lnTo>
                  <a:pt x="419695" y="71437"/>
                </a:lnTo>
                <a:lnTo>
                  <a:pt x="437555" y="53578"/>
                </a:lnTo>
                <a:lnTo>
                  <a:pt x="446484" y="35718"/>
                </a:lnTo>
                <a:lnTo>
                  <a:pt x="455414" y="26789"/>
                </a:lnTo>
                <a:lnTo>
                  <a:pt x="455414" y="17859"/>
                </a:lnTo>
                <a:lnTo>
                  <a:pt x="464344" y="8929"/>
                </a:lnTo>
                <a:lnTo>
                  <a:pt x="464344" y="8929"/>
                </a:lnTo>
                <a:lnTo>
                  <a:pt x="473273" y="0"/>
                </a:lnTo>
                <a:lnTo>
                  <a:pt x="473273" y="0"/>
                </a:lnTo>
                <a:lnTo>
                  <a:pt x="473273" y="0"/>
                </a:lnTo>
                <a:lnTo>
                  <a:pt x="473273" y="0"/>
                </a:lnTo>
              </a:path>
            </a:pathLst>
          </a:custGeom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Freeform 11"/>
          <p:cNvSpPr/>
          <p:nvPr/>
        </p:nvSpPr>
        <p:spPr>
          <a:xfrm>
            <a:off x="5402461" y="4402336"/>
            <a:ext cx="500063" cy="44649"/>
          </a:xfrm>
          <a:custGeom>
            <a:avLst/>
            <a:gdLst/>
            <a:ahLst/>
            <a:cxnLst/>
            <a:rect l="0" t="0" r="0" b="0"/>
            <a:pathLst>
              <a:path w="500063" h="4464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29"/>
                </a:lnTo>
                <a:lnTo>
                  <a:pt x="35719" y="8929"/>
                </a:lnTo>
                <a:lnTo>
                  <a:pt x="62508" y="8929"/>
                </a:lnTo>
                <a:lnTo>
                  <a:pt x="80367" y="17859"/>
                </a:lnTo>
                <a:lnTo>
                  <a:pt x="107156" y="17859"/>
                </a:lnTo>
                <a:lnTo>
                  <a:pt x="133945" y="17859"/>
                </a:lnTo>
                <a:lnTo>
                  <a:pt x="160734" y="26789"/>
                </a:lnTo>
                <a:lnTo>
                  <a:pt x="196453" y="26789"/>
                </a:lnTo>
                <a:lnTo>
                  <a:pt x="223242" y="26789"/>
                </a:lnTo>
                <a:lnTo>
                  <a:pt x="258961" y="26789"/>
                </a:lnTo>
                <a:lnTo>
                  <a:pt x="285750" y="35718"/>
                </a:lnTo>
                <a:lnTo>
                  <a:pt x="321469" y="35718"/>
                </a:lnTo>
                <a:lnTo>
                  <a:pt x="357187" y="35718"/>
                </a:lnTo>
                <a:lnTo>
                  <a:pt x="383977" y="35718"/>
                </a:lnTo>
                <a:lnTo>
                  <a:pt x="410766" y="35718"/>
                </a:lnTo>
                <a:lnTo>
                  <a:pt x="428625" y="44648"/>
                </a:lnTo>
                <a:lnTo>
                  <a:pt x="446484" y="44648"/>
                </a:lnTo>
                <a:lnTo>
                  <a:pt x="464344" y="44648"/>
                </a:lnTo>
                <a:lnTo>
                  <a:pt x="473273" y="44648"/>
                </a:lnTo>
                <a:lnTo>
                  <a:pt x="482203" y="44648"/>
                </a:lnTo>
                <a:lnTo>
                  <a:pt x="491133" y="44648"/>
                </a:lnTo>
                <a:lnTo>
                  <a:pt x="491133" y="44648"/>
                </a:lnTo>
                <a:lnTo>
                  <a:pt x="500062" y="44648"/>
                </a:lnTo>
                <a:lnTo>
                  <a:pt x="500062" y="44648"/>
                </a:lnTo>
                <a:lnTo>
                  <a:pt x="500062" y="44648"/>
                </a:lnTo>
              </a:path>
            </a:pathLst>
          </a:custGeom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Freeform 12"/>
          <p:cNvSpPr/>
          <p:nvPr/>
        </p:nvSpPr>
        <p:spPr>
          <a:xfrm>
            <a:off x="6143625" y="3857625"/>
            <a:ext cx="366118" cy="589360"/>
          </a:xfrm>
          <a:custGeom>
            <a:avLst/>
            <a:gdLst/>
            <a:ahLst/>
            <a:cxnLst/>
            <a:rect l="0" t="0" r="0" b="0"/>
            <a:pathLst>
              <a:path w="366118" h="589360">
                <a:moveTo>
                  <a:pt x="0" y="589359"/>
                </a:moveTo>
                <a:lnTo>
                  <a:pt x="0" y="589359"/>
                </a:lnTo>
                <a:lnTo>
                  <a:pt x="0" y="589359"/>
                </a:lnTo>
                <a:lnTo>
                  <a:pt x="0" y="580429"/>
                </a:lnTo>
                <a:lnTo>
                  <a:pt x="0" y="580429"/>
                </a:lnTo>
                <a:lnTo>
                  <a:pt x="0" y="571500"/>
                </a:lnTo>
                <a:lnTo>
                  <a:pt x="8930" y="571500"/>
                </a:lnTo>
                <a:lnTo>
                  <a:pt x="17859" y="562570"/>
                </a:lnTo>
                <a:lnTo>
                  <a:pt x="26789" y="553640"/>
                </a:lnTo>
                <a:lnTo>
                  <a:pt x="35719" y="535781"/>
                </a:lnTo>
                <a:lnTo>
                  <a:pt x="44648" y="526851"/>
                </a:lnTo>
                <a:lnTo>
                  <a:pt x="53578" y="508992"/>
                </a:lnTo>
                <a:lnTo>
                  <a:pt x="71438" y="491132"/>
                </a:lnTo>
                <a:lnTo>
                  <a:pt x="80367" y="473273"/>
                </a:lnTo>
                <a:lnTo>
                  <a:pt x="98227" y="455414"/>
                </a:lnTo>
                <a:lnTo>
                  <a:pt x="107156" y="428625"/>
                </a:lnTo>
                <a:lnTo>
                  <a:pt x="125016" y="401836"/>
                </a:lnTo>
                <a:lnTo>
                  <a:pt x="142875" y="383976"/>
                </a:lnTo>
                <a:lnTo>
                  <a:pt x="151805" y="357187"/>
                </a:lnTo>
                <a:lnTo>
                  <a:pt x="169664" y="330398"/>
                </a:lnTo>
                <a:lnTo>
                  <a:pt x="187523" y="303609"/>
                </a:lnTo>
                <a:lnTo>
                  <a:pt x="205383" y="276820"/>
                </a:lnTo>
                <a:lnTo>
                  <a:pt x="223242" y="250031"/>
                </a:lnTo>
                <a:lnTo>
                  <a:pt x="241102" y="223242"/>
                </a:lnTo>
                <a:lnTo>
                  <a:pt x="250031" y="196453"/>
                </a:lnTo>
                <a:lnTo>
                  <a:pt x="267891" y="169664"/>
                </a:lnTo>
                <a:lnTo>
                  <a:pt x="276820" y="142875"/>
                </a:lnTo>
                <a:lnTo>
                  <a:pt x="294680" y="125015"/>
                </a:lnTo>
                <a:lnTo>
                  <a:pt x="303609" y="98226"/>
                </a:lnTo>
                <a:lnTo>
                  <a:pt x="321469" y="80367"/>
                </a:lnTo>
                <a:lnTo>
                  <a:pt x="330398" y="62507"/>
                </a:lnTo>
                <a:lnTo>
                  <a:pt x="339328" y="44648"/>
                </a:lnTo>
                <a:lnTo>
                  <a:pt x="348258" y="35718"/>
                </a:lnTo>
                <a:lnTo>
                  <a:pt x="348258" y="17859"/>
                </a:lnTo>
                <a:lnTo>
                  <a:pt x="357188" y="8929"/>
                </a:lnTo>
                <a:lnTo>
                  <a:pt x="366117" y="0"/>
                </a:lnTo>
                <a:lnTo>
                  <a:pt x="366117" y="0"/>
                </a:lnTo>
                <a:lnTo>
                  <a:pt x="366117" y="0"/>
                </a:lnTo>
                <a:lnTo>
                  <a:pt x="366117" y="0"/>
                </a:lnTo>
                <a:lnTo>
                  <a:pt x="366117" y="0"/>
                </a:lnTo>
              </a:path>
            </a:pathLst>
          </a:custGeom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Freeform 13"/>
          <p:cNvSpPr/>
          <p:nvPr/>
        </p:nvSpPr>
        <p:spPr>
          <a:xfrm>
            <a:off x="6679406" y="4420195"/>
            <a:ext cx="392908" cy="44649"/>
          </a:xfrm>
          <a:custGeom>
            <a:avLst/>
            <a:gdLst/>
            <a:ahLst/>
            <a:cxnLst/>
            <a:rect l="0" t="0" r="0" b="0"/>
            <a:pathLst>
              <a:path w="392908" h="44649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17860" y="44648"/>
                </a:lnTo>
                <a:lnTo>
                  <a:pt x="26789" y="44648"/>
                </a:lnTo>
                <a:lnTo>
                  <a:pt x="35719" y="44648"/>
                </a:lnTo>
                <a:lnTo>
                  <a:pt x="53578" y="44648"/>
                </a:lnTo>
                <a:lnTo>
                  <a:pt x="71438" y="44648"/>
                </a:lnTo>
                <a:lnTo>
                  <a:pt x="89297" y="44648"/>
                </a:lnTo>
                <a:lnTo>
                  <a:pt x="107157" y="44648"/>
                </a:lnTo>
                <a:lnTo>
                  <a:pt x="133946" y="35719"/>
                </a:lnTo>
                <a:lnTo>
                  <a:pt x="160735" y="35719"/>
                </a:lnTo>
                <a:lnTo>
                  <a:pt x="196453" y="35719"/>
                </a:lnTo>
                <a:lnTo>
                  <a:pt x="223242" y="35719"/>
                </a:lnTo>
                <a:lnTo>
                  <a:pt x="250032" y="26789"/>
                </a:lnTo>
                <a:lnTo>
                  <a:pt x="285750" y="26789"/>
                </a:lnTo>
                <a:lnTo>
                  <a:pt x="312539" y="26789"/>
                </a:lnTo>
                <a:lnTo>
                  <a:pt x="330399" y="17859"/>
                </a:lnTo>
                <a:lnTo>
                  <a:pt x="348258" y="17859"/>
                </a:lnTo>
                <a:lnTo>
                  <a:pt x="366117" y="17859"/>
                </a:lnTo>
                <a:lnTo>
                  <a:pt x="375047" y="8930"/>
                </a:lnTo>
                <a:lnTo>
                  <a:pt x="383977" y="8930"/>
                </a:lnTo>
                <a:lnTo>
                  <a:pt x="392907" y="8930"/>
                </a:lnTo>
                <a:lnTo>
                  <a:pt x="392907" y="0"/>
                </a:lnTo>
                <a:lnTo>
                  <a:pt x="392907" y="0"/>
                </a:lnTo>
                <a:lnTo>
                  <a:pt x="392907" y="0"/>
                </a:lnTo>
                <a:lnTo>
                  <a:pt x="392907" y="0"/>
                </a:lnTo>
                <a:lnTo>
                  <a:pt x="392907" y="0"/>
                </a:lnTo>
                <a:lnTo>
                  <a:pt x="392907" y="0"/>
                </a:lnTo>
                <a:lnTo>
                  <a:pt x="392907" y="0"/>
                </a:lnTo>
                <a:lnTo>
                  <a:pt x="392907" y="0"/>
                </a:lnTo>
              </a:path>
            </a:pathLst>
          </a:custGeom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Freeform 14"/>
          <p:cNvSpPr/>
          <p:nvPr/>
        </p:nvSpPr>
        <p:spPr>
          <a:xfrm>
            <a:off x="7322344" y="3866554"/>
            <a:ext cx="455415" cy="732236"/>
          </a:xfrm>
          <a:custGeom>
            <a:avLst/>
            <a:gdLst/>
            <a:ahLst/>
            <a:cxnLst/>
            <a:rect l="0" t="0" r="0" b="0"/>
            <a:pathLst>
              <a:path w="455415" h="732236">
                <a:moveTo>
                  <a:pt x="0" y="732235"/>
                </a:moveTo>
                <a:lnTo>
                  <a:pt x="0" y="732235"/>
                </a:lnTo>
                <a:lnTo>
                  <a:pt x="0" y="732235"/>
                </a:lnTo>
                <a:lnTo>
                  <a:pt x="0" y="723305"/>
                </a:lnTo>
                <a:lnTo>
                  <a:pt x="0" y="723305"/>
                </a:lnTo>
                <a:lnTo>
                  <a:pt x="8929" y="714375"/>
                </a:lnTo>
                <a:lnTo>
                  <a:pt x="8929" y="714375"/>
                </a:lnTo>
                <a:lnTo>
                  <a:pt x="17859" y="705446"/>
                </a:lnTo>
                <a:lnTo>
                  <a:pt x="26789" y="696516"/>
                </a:lnTo>
                <a:lnTo>
                  <a:pt x="44648" y="678657"/>
                </a:lnTo>
                <a:lnTo>
                  <a:pt x="53578" y="660797"/>
                </a:lnTo>
                <a:lnTo>
                  <a:pt x="71437" y="642938"/>
                </a:lnTo>
                <a:lnTo>
                  <a:pt x="89297" y="625078"/>
                </a:lnTo>
                <a:lnTo>
                  <a:pt x="107156" y="598289"/>
                </a:lnTo>
                <a:lnTo>
                  <a:pt x="125015" y="571500"/>
                </a:lnTo>
                <a:lnTo>
                  <a:pt x="151804" y="544711"/>
                </a:lnTo>
                <a:lnTo>
                  <a:pt x="169664" y="517922"/>
                </a:lnTo>
                <a:lnTo>
                  <a:pt x="187523" y="482203"/>
                </a:lnTo>
                <a:lnTo>
                  <a:pt x="214312" y="446485"/>
                </a:lnTo>
                <a:lnTo>
                  <a:pt x="232172" y="419696"/>
                </a:lnTo>
                <a:lnTo>
                  <a:pt x="250031" y="375047"/>
                </a:lnTo>
                <a:lnTo>
                  <a:pt x="276820" y="339328"/>
                </a:lnTo>
                <a:lnTo>
                  <a:pt x="294679" y="312539"/>
                </a:lnTo>
                <a:lnTo>
                  <a:pt x="312539" y="276821"/>
                </a:lnTo>
                <a:lnTo>
                  <a:pt x="330398" y="241102"/>
                </a:lnTo>
                <a:lnTo>
                  <a:pt x="348258" y="205383"/>
                </a:lnTo>
                <a:lnTo>
                  <a:pt x="366117" y="178594"/>
                </a:lnTo>
                <a:lnTo>
                  <a:pt x="383976" y="151805"/>
                </a:lnTo>
                <a:lnTo>
                  <a:pt x="392906" y="125016"/>
                </a:lnTo>
                <a:lnTo>
                  <a:pt x="401836" y="98227"/>
                </a:lnTo>
                <a:lnTo>
                  <a:pt x="419695" y="71438"/>
                </a:lnTo>
                <a:lnTo>
                  <a:pt x="428625" y="53578"/>
                </a:lnTo>
                <a:lnTo>
                  <a:pt x="437554" y="35719"/>
                </a:lnTo>
                <a:lnTo>
                  <a:pt x="446484" y="26789"/>
                </a:lnTo>
                <a:lnTo>
                  <a:pt x="446484" y="17860"/>
                </a:lnTo>
                <a:lnTo>
                  <a:pt x="455414" y="8930"/>
                </a:lnTo>
                <a:lnTo>
                  <a:pt x="455414" y="0"/>
                </a:lnTo>
                <a:lnTo>
                  <a:pt x="455414" y="0"/>
                </a:lnTo>
                <a:lnTo>
                  <a:pt x="455414" y="0"/>
                </a:lnTo>
                <a:lnTo>
                  <a:pt x="455414" y="0"/>
                </a:lnTo>
                <a:lnTo>
                  <a:pt x="455414" y="0"/>
                </a:lnTo>
              </a:path>
            </a:pathLst>
          </a:custGeom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345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Tragedy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century AD </a:t>
            </a:r>
          </a:p>
          <a:p>
            <a:r>
              <a:rPr lang="en-US" dirty="0" smtClean="0"/>
              <a:t>Nero was Emperor</a:t>
            </a:r>
          </a:p>
          <a:p>
            <a:r>
              <a:rPr lang="en-US" dirty="0" smtClean="0"/>
              <a:t>Seneca: wrote </a:t>
            </a:r>
            <a:r>
              <a:rPr lang="en-US" i="1" dirty="0" smtClean="0"/>
              <a:t>Medea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/>
              <a:t>closet audience Nero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and friends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4895">
            <a:off x="5471605" y="1550043"/>
            <a:ext cx="2628900" cy="3501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175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 Main Flaws in Roman Tragedy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Plots were unrealistic (too exaggerated)</a:t>
            </a:r>
          </a:p>
          <a:p>
            <a:pPr marL="514350" indent="-514350">
              <a:buAutoNum type="arabicPeriod"/>
            </a:pPr>
            <a:r>
              <a:rPr lang="en-US" dirty="0" smtClean="0"/>
              <a:t>Melodramatic </a:t>
            </a:r>
            <a:r>
              <a:rPr lang="en-US" dirty="0" smtClean="0">
                <a:sym typeface="Wingdings" pitchFamily="2" charset="2"/>
              </a:rPr>
              <a:t> more horror tragedy</a:t>
            </a:r>
          </a:p>
          <a:p>
            <a:pPr marL="514350" indent="-514350">
              <a:buAutoNum type="arabicPeriod"/>
            </a:pPr>
            <a:r>
              <a:rPr lang="en-US" dirty="0" smtClean="0">
                <a:sym typeface="Wingdings" pitchFamily="2" charset="2"/>
              </a:rPr>
              <a:t>Stoic  capacity to ENDURE preach sermons</a:t>
            </a:r>
          </a:p>
          <a:p>
            <a:pPr marL="514350" indent="-514350">
              <a:buAutoNum type="arabicPeriod"/>
            </a:pPr>
            <a:r>
              <a:rPr lang="en-US" dirty="0" smtClean="0">
                <a:sym typeface="Wingdings" pitchFamily="2" charset="2"/>
              </a:rPr>
              <a:t>Poor elaborate poetry  Quantity OVER 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6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Medieval “Dark Ages”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500 - 1100 AD – Middle Ages</a:t>
            </a:r>
          </a:p>
          <a:p>
            <a:r>
              <a:rPr lang="en-US" dirty="0" smtClean="0"/>
              <a:t>X = Christ = XPISTOS</a:t>
            </a:r>
          </a:p>
          <a:p>
            <a:r>
              <a:rPr lang="en-US" dirty="0" smtClean="0"/>
              <a:t>Christian = Xian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Xian Church</a:t>
            </a:r>
            <a:r>
              <a:rPr lang="en-US" b="1" dirty="0" smtClean="0"/>
              <a:t>:  </a:t>
            </a:r>
          </a:p>
          <a:p>
            <a:r>
              <a:rPr lang="en-US" dirty="0" smtClean="0"/>
              <a:t>Architecture</a:t>
            </a:r>
          </a:p>
          <a:p>
            <a:r>
              <a:rPr lang="en-US" dirty="0" smtClean="0"/>
              <a:t>Painting/Sculpture</a:t>
            </a:r>
          </a:p>
          <a:p>
            <a:r>
              <a:rPr lang="en-US" dirty="0" smtClean="0"/>
              <a:t>Reading and Writing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Drama </a:t>
            </a:r>
            <a:r>
              <a:rPr lang="en-US" dirty="0" smtClean="0">
                <a:sym typeface="Wingdings" pitchFamily="2" charset="2"/>
              </a:rPr>
              <a:t> to teach bible stories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  explain religious ideas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51330"/>
            <a:ext cx="2854739" cy="3581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921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40386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Mass sung in Latin: - Liturgy</a:t>
            </a:r>
            <a:endParaRPr lang="en-US" dirty="0"/>
          </a:p>
          <a:p>
            <a:r>
              <a:rPr lang="en-US" b="1" dirty="0" smtClean="0"/>
              <a:t>Easter 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Act out story so people would understand 	    because they 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didn’t understand Latin.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Couldn’t read or write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 Pre printing press</a:t>
            </a:r>
          </a:p>
          <a:p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64" y="1143000"/>
            <a:ext cx="4995836" cy="353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188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kinds of Xian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Miracle Play </a:t>
            </a:r>
            <a:r>
              <a:rPr lang="en-US" dirty="0" smtClean="0">
                <a:sym typeface="Wingdings" pitchFamily="2" charset="2"/>
              </a:rPr>
              <a:t> Retell Bible stories</a:t>
            </a:r>
          </a:p>
          <a:p>
            <a:pPr marL="914400" lvl="1" indent="-514350"/>
            <a:r>
              <a:rPr lang="en-US" dirty="0" smtClean="0">
                <a:sym typeface="Wingdings" pitchFamily="2" charset="2"/>
              </a:rPr>
              <a:t>Noah:  Guild of Shipbuilders</a:t>
            </a:r>
          </a:p>
          <a:p>
            <a:pPr marL="914400" lvl="1" indent="-514350"/>
            <a:r>
              <a:rPr lang="en-US" dirty="0" smtClean="0">
                <a:sym typeface="Wingdings" pitchFamily="2" charset="2"/>
              </a:rPr>
              <a:t>Guild plays  - became secularized (worldly)</a:t>
            </a:r>
          </a:p>
          <a:p>
            <a:pPr marL="914400" lvl="1" indent="-514350"/>
            <a:endParaRPr lang="en-US" dirty="0">
              <a:sym typeface="Wingdings" pitchFamily="2" charset="2"/>
            </a:endParaRPr>
          </a:p>
          <a:p>
            <a:pPr marL="514350" indent="-514350">
              <a:buAutoNum type="arabicPeriod" startAt="2"/>
            </a:pPr>
            <a:r>
              <a:rPr lang="en-US" dirty="0" smtClean="0">
                <a:sym typeface="Wingdings" pitchFamily="2" charset="2"/>
              </a:rPr>
              <a:t>Morality Play  Moral dilemma</a:t>
            </a:r>
          </a:p>
          <a:p>
            <a:pPr marL="914400" lvl="1" indent="-514350"/>
            <a:r>
              <a:rPr lang="en-US" dirty="0" smtClean="0">
                <a:sym typeface="Wingdings" pitchFamily="2" charset="2"/>
              </a:rPr>
              <a:t>Choose good, be rewarded in Heaven</a:t>
            </a:r>
          </a:p>
          <a:p>
            <a:pPr marL="914400" lvl="1" indent="-514350"/>
            <a:r>
              <a:rPr lang="en-US" dirty="0" smtClean="0">
                <a:sym typeface="Wingdings" pitchFamily="2" charset="2"/>
              </a:rPr>
              <a:t>Bad, be punished in Hell</a:t>
            </a:r>
            <a:endParaRPr lang="en-US" dirty="0">
              <a:sym typeface="Wingdings" pitchFamily="2" charset="2"/>
            </a:endParaRPr>
          </a:p>
          <a:p>
            <a:pPr marL="400050" lvl="1" indent="0">
              <a:buNone/>
            </a:pPr>
            <a:r>
              <a:rPr lang="en-US" dirty="0" smtClean="0">
                <a:sym typeface="Wingdings" pitchFamily="2" charset="2"/>
              </a:rPr>
              <a:t> Good guy brings bad guy to JUSTICE; gets his reward.  The audience learned to tag people with moral positions.</a:t>
            </a:r>
          </a:p>
        </p:txBody>
      </p:sp>
    </p:spTree>
    <p:extLst>
      <p:ext uri="{BB962C8B-B14F-4D97-AF65-F5344CB8AC3E}">
        <p14:creationId xmlns:p14="http://schemas.microsoft.com/office/powerpoint/2010/main" val="134859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Renaissance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1200-1500 AD</a:t>
            </a:r>
          </a:p>
          <a:p>
            <a:r>
              <a:rPr lang="en-US" dirty="0" smtClean="0"/>
              <a:t>Rebirth; renewal</a:t>
            </a:r>
          </a:p>
          <a:p>
            <a:r>
              <a:rPr lang="en-US" dirty="0" smtClean="0"/>
              <a:t>Rediscovery of Roman/Greek culture</a:t>
            </a:r>
          </a:p>
          <a:p>
            <a:r>
              <a:rPr lang="en-US" dirty="0" smtClean="0"/>
              <a:t>Transcribed LATIN manuscripts</a:t>
            </a:r>
          </a:p>
          <a:p>
            <a:pPr lvl="1"/>
            <a:r>
              <a:rPr lang="en-US" dirty="0" smtClean="0"/>
              <a:t>Early Renaissance writers copied Roman models – especially REVENGE TRAGEDY.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72435"/>
            <a:ext cx="5257800" cy="1826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42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Revenge Tragedy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6783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	A Kills B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C Kills A</a:t>
            </a:r>
            <a:endParaRPr lang="en-US" dirty="0"/>
          </a:p>
          <a:p>
            <a:r>
              <a:rPr lang="en-US" dirty="0" smtClean="0"/>
              <a:t>Avenge – seek revenge</a:t>
            </a:r>
          </a:p>
          <a:p>
            <a:r>
              <a:rPr lang="en-US" dirty="0" smtClean="0"/>
              <a:t>Seeker becomes a murderer and corrupt</a:t>
            </a:r>
          </a:p>
          <a:p>
            <a:endParaRPr lang="en-US" dirty="0"/>
          </a:p>
          <a:p>
            <a:r>
              <a:rPr lang="en-US" dirty="0" smtClean="0"/>
              <a:t>The need for revenge leads to corruption</a:t>
            </a:r>
          </a:p>
          <a:p>
            <a:r>
              <a:rPr lang="en-US" dirty="0" smtClean="0"/>
              <a:t>Corruption leads to ruin – Hamlet</a:t>
            </a:r>
          </a:p>
          <a:p>
            <a:r>
              <a:rPr lang="en-US" dirty="0" smtClean="0"/>
              <a:t>England </a:t>
            </a:r>
            <a:r>
              <a:rPr lang="en-US" dirty="0" smtClean="0">
                <a:sym typeface="Wingdings" pitchFamily="2" charset="2"/>
              </a:rPr>
              <a:t> early tragedy poor – Roman model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467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dirty="0" smtClean="0"/>
              <a:t>Christopher Marlowe (1564-1593)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" y="914400"/>
            <a:ext cx="8229600" cy="5257800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dirty="0" smtClean="0"/>
              <a:t>Copied Greek texts – wrote:</a:t>
            </a:r>
          </a:p>
          <a:p>
            <a:pPr marL="914400" lvl="1" indent="-514350">
              <a:buAutoNum type="alphaLcPeriod"/>
            </a:pPr>
            <a:r>
              <a:rPr lang="en-US" dirty="0" err="1" smtClean="0"/>
              <a:t>Tambourlaine</a:t>
            </a:r>
            <a:r>
              <a:rPr lang="en-US" dirty="0" smtClean="0"/>
              <a:t>  </a:t>
            </a:r>
          </a:p>
          <a:p>
            <a:pPr marL="1314450" lvl="2" indent="-514350"/>
            <a:r>
              <a:rPr lang="en-US" dirty="0" smtClean="0"/>
              <a:t>political ambition/loss empire</a:t>
            </a:r>
          </a:p>
          <a:p>
            <a:pPr marL="1314450" lvl="2" indent="-514350"/>
            <a:r>
              <a:rPr lang="en-US" dirty="0"/>
              <a:t>r</a:t>
            </a:r>
            <a:r>
              <a:rPr lang="en-US" dirty="0" smtClean="0"/>
              <a:t>ebelliousness = ruin</a:t>
            </a:r>
          </a:p>
          <a:p>
            <a:pPr marL="914400" lvl="1" indent="-514350">
              <a:buAutoNum type="alphaLcPeriod" startAt="2"/>
            </a:pPr>
            <a:r>
              <a:rPr lang="en-US" dirty="0" smtClean="0"/>
              <a:t>Jew of Malta</a:t>
            </a:r>
          </a:p>
          <a:p>
            <a:pPr marL="1314450" lvl="2" indent="-514350"/>
            <a:r>
              <a:rPr lang="en-US" dirty="0" smtClean="0"/>
              <a:t>Greed and desire for revenge = ruin</a:t>
            </a:r>
          </a:p>
          <a:p>
            <a:pPr marL="914400" lvl="1" indent="-514350">
              <a:buAutoNum type="alphaLcPeriod" startAt="3"/>
            </a:pPr>
            <a:r>
              <a:rPr lang="en-US" dirty="0" smtClean="0"/>
              <a:t>Dr. Faustus</a:t>
            </a:r>
          </a:p>
          <a:p>
            <a:pPr marL="1314450" lvl="2" indent="-514350"/>
            <a:r>
              <a:rPr lang="en-US" dirty="0" smtClean="0"/>
              <a:t>Alchemist - “magic” formula</a:t>
            </a:r>
          </a:p>
          <a:p>
            <a:pPr marL="1314450" lvl="2" indent="-514350"/>
            <a:r>
              <a:rPr lang="en-US" dirty="0" smtClean="0"/>
              <a:t>Ambition for knowledge leads to ruin</a:t>
            </a:r>
          </a:p>
          <a:p>
            <a:pPr marL="914400" lvl="1" indent="-514350">
              <a:buAutoNum type="alphaLcPeriod" startAt="4"/>
            </a:pPr>
            <a:r>
              <a:rPr lang="en-US" dirty="0" smtClean="0"/>
              <a:t>Edward II</a:t>
            </a:r>
          </a:p>
          <a:p>
            <a:pPr marL="1314450" lvl="2" indent="-514350"/>
            <a:r>
              <a:rPr lang="en-US" dirty="0" smtClean="0"/>
              <a:t>Homosexuality = loss of a kingdom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09600"/>
            <a:ext cx="3065685" cy="200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139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7634</TotalTime>
  <Words>285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Drama Through the Ages</vt:lpstr>
      <vt:lpstr>Roman Tragedy</vt:lpstr>
      <vt:lpstr>4 Main Flaws in Roman Tragedy</vt:lpstr>
      <vt:lpstr>Medieval “Dark Ages” Period</vt:lpstr>
      <vt:lpstr>PowerPoint Presentation</vt:lpstr>
      <vt:lpstr>Two kinds of Xian Play</vt:lpstr>
      <vt:lpstr>Renaissance Period</vt:lpstr>
      <vt:lpstr>Revenge Tragedy</vt:lpstr>
      <vt:lpstr>Christopher Marlowe (1564-1593)</vt:lpstr>
      <vt:lpstr>Marlowe</vt:lpstr>
      <vt:lpstr>Iambic Pentameter</vt:lpstr>
    </vt:vector>
  </TitlesOfParts>
  <Company>SSRSB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 Through the Ages</dc:title>
  <dc:creator>Staff</dc:creator>
  <cp:lastModifiedBy>admin</cp:lastModifiedBy>
  <cp:revision>10</cp:revision>
  <cp:lastPrinted>2014-02-12T16:30:55Z</cp:lastPrinted>
  <dcterms:created xsi:type="dcterms:W3CDTF">2012-12-03T13:24:21Z</dcterms:created>
  <dcterms:modified xsi:type="dcterms:W3CDTF">2014-02-17T17:25:00Z</dcterms:modified>
</cp:coreProperties>
</file>