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2D0BA3-943A-4067-97F2-A6D1C8E2DECE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1A54DB7-44B2-4D5A-8973-2B6847B94F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0BA3-943A-4067-97F2-A6D1C8E2DECE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4DB7-44B2-4D5A-8973-2B6847B94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0BA3-943A-4067-97F2-A6D1C8E2DECE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4DB7-44B2-4D5A-8973-2B6847B94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2D0BA3-943A-4067-97F2-A6D1C8E2DECE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A54DB7-44B2-4D5A-8973-2B6847B94FB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2D0BA3-943A-4067-97F2-A6D1C8E2DECE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1A54DB7-44B2-4D5A-8973-2B6847B94F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0BA3-943A-4067-97F2-A6D1C8E2DECE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4DB7-44B2-4D5A-8973-2B6847B94F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0BA3-943A-4067-97F2-A6D1C8E2DECE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4DB7-44B2-4D5A-8973-2B6847B94FB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2D0BA3-943A-4067-97F2-A6D1C8E2DECE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A54DB7-44B2-4D5A-8973-2B6847B94FB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0BA3-943A-4067-97F2-A6D1C8E2DECE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4DB7-44B2-4D5A-8973-2B6847B94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2D0BA3-943A-4067-97F2-A6D1C8E2DECE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A54DB7-44B2-4D5A-8973-2B6847B94FB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2D0BA3-943A-4067-97F2-A6D1C8E2DECE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A54DB7-44B2-4D5A-8973-2B6847B94FB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2D0BA3-943A-4067-97F2-A6D1C8E2DECE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A54DB7-44B2-4D5A-8973-2B6847B94F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Xyek9Ddus4&amp;list=PLLnUvSVi648VUKy16b1Q_0RkA3CfZPDs1" TargetMode="External"/><Relationship Id="rId2" Type="http://schemas.openxmlformats.org/officeDocument/2006/relationships/hyperlink" Target="http://en.wikipedia.org/wiki/Help:IPA_for_English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youtube.com/watch?v=8Gtw9zKb7wA&amp;feature=relat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Aristotle’s Rules of Tragic Plot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Oedipus Rex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4800600" cy="47545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Written by Sophocles in 429 BCE.</a:t>
            </a:r>
          </a:p>
          <a:p>
            <a:r>
              <a:rPr lang="en-US" dirty="0" smtClean="0"/>
              <a:t>Play about excess – human folly in arrogance and pride.</a:t>
            </a:r>
          </a:p>
          <a:p>
            <a:endParaRPr lang="en-US" dirty="0" smtClean="0"/>
          </a:p>
          <a:p>
            <a:r>
              <a:rPr lang="en-US" b="1" dirty="0" smtClean="0">
                <a:effectLst/>
              </a:rPr>
              <a:t>Hubris</a:t>
            </a:r>
            <a:r>
              <a:rPr lang="en-US" dirty="0" smtClean="0">
                <a:effectLst/>
              </a:rPr>
              <a:t> ( </a:t>
            </a:r>
            <a:r>
              <a:rPr lang="en-US" dirty="0">
                <a:hlinkClick r:id="rId2" action="ppaction://hlinkfile" tooltip="Help:IPA for English"/>
              </a:rPr>
              <a:t>/ˈ</a:t>
            </a:r>
            <a:r>
              <a:rPr lang="en-US" dirty="0" err="1">
                <a:hlinkClick r:id="rId2" action="ppaction://hlinkfile" tooltip="Help:IPA for English"/>
              </a:rPr>
              <a:t>hjuːbrɪs</a:t>
            </a:r>
            <a:r>
              <a:rPr lang="en-US" dirty="0">
                <a:hlinkClick r:id="rId2" action="ppaction://hlinkfile" tooltip="Help:IPA for English"/>
              </a:rPr>
              <a:t>/</a:t>
            </a:r>
            <a:r>
              <a:rPr lang="en-US" dirty="0" smtClean="0">
                <a:effectLst/>
              </a:rPr>
              <a:t>), also </a:t>
            </a:r>
            <a:r>
              <a:rPr lang="en-US" b="1" dirty="0" err="1" smtClean="0">
                <a:effectLst/>
              </a:rPr>
              <a:t>hybris</a:t>
            </a:r>
            <a:r>
              <a:rPr lang="en-US" dirty="0" smtClean="0">
                <a:effectLst/>
              </a:rPr>
              <a:t>, from ancient Greek ὕβ</a:t>
            </a:r>
            <a:r>
              <a:rPr lang="en-US" dirty="0" err="1" smtClean="0">
                <a:effectLst/>
              </a:rPr>
              <a:t>ρις</a:t>
            </a:r>
            <a:r>
              <a:rPr lang="en-US" dirty="0" smtClean="0">
                <a:effectLst/>
              </a:rPr>
              <a:t>, means extreme pride or arrogance. Hubris often indicates a loss of contact with reality</a:t>
            </a:r>
            <a:r>
              <a:rPr lang="en-US" dirty="0"/>
              <a:t> </a:t>
            </a:r>
            <a:r>
              <a:rPr lang="en-US" dirty="0" smtClean="0">
                <a:effectLst/>
              </a:rPr>
              <a:t>and an overestimation of one's own competence or capabilities, especially when the person exhibiting it is in a position of power.</a:t>
            </a:r>
            <a:endParaRPr lang="en-US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b="1" smtClean="0"/>
              <a:t>Brief Explanation </a:t>
            </a:r>
            <a:r>
              <a:rPr lang="en-US" sz="2200" b="1" dirty="0" smtClean="0"/>
              <a:t>of the Play – </a:t>
            </a:r>
          </a:p>
          <a:p>
            <a:pPr marL="0" indent="0">
              <a:buNone/>
            </a:pPr>
            <a:r>
              <a:rPr lang="en-US" sz="2200" dirty="0" smtClean="0">
                <a:hlinkClick r:id="rId3"/>
              </a:rPr>
              <a:t>http</a:t>
            </a:r>
            <a:r>
              <a:rPr lang="en-US" sz="2200" dirty="0">
                <a:hlinkClick r:id="rId3"/>
              </a:rPr>
              <a:t>://</a:t>
            </a:r>
            <a:r>
              <a:rPr lang="en-US" sz="2200" dirty="0" smtClean="0">
                <a:hlinkClick r:id="rId3"/>
              </a:rPr>
              <a:t>www.youtube.com/watch?v=oXyek9Ddus4&amp;list=PLLnUvSVi648VUKy16b1Q_0RkA3CfZPDs1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b="1" dirty="0" smtClean="0"/>
              <a:t>Herdsman Scene –</a:t>
            </a:r>
            <a:r>
              <a:rPr lang="en-US" sz="2200" dirty="0" smtClean="0">
                <a:hlinkClick r:id="rId4"/>
              </a:rPr>
              <a:t>http://www.youtube.com/watch?v=8Gtw9zKb7wA&amp;feature=related</a:t>
            </a:r>
            <a:endParaRPr lang="en-US" sz="2200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3107">
            <a:off x="5648336" y="1571428"/>
            <a:ext cx="3152536" cy="4145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33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274638"/>
            <a:ext cx="5181600" cy="1935162"/>
          </a:xfrm>
        </p:spPr>
        <p:txBody>
          <a:bodyPr/>
          <a:lstStyle/>
          <a:p>
            <a:r>
              <a:rPr lang="en-US" dirty="0" smtClean="0"/>
              <a:t>Aristotle</a:t>
            </a:r>
            <a:br>
              <a:rPr lang="en-US" dirty="0" smtClean="0"/>
            </a:br>
            <a:r>
              <a:rPr lang="en-US" dirty="0" smtClean="0"/>
              <a:t>384-322 BCE.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667000"/>
            <a:ext cx="8229600" cy="4525963"/>
          </a:xfrm>
        </p:spPr>
        <p:txBody>
          <a:bodyPr/>
          <a:lstStyle/>
          <a:p>
            <a:r>
              <a:rPr lang="en-US" dirty="0" smtClean="0"/>
              <a:t>Aristotle, in his </a:t>
            </a:r>
            <a:r>
              <a:rPr lang="en-US" i="1" dirty="0" smtClean="0"/>
              <a:t>Poetics</a:t>
            </a:r>
            <a:r>
              <a:rPr lang="en-US" dirty="0" smtClean="0"/>
              <a:t>, </a:t>
            </a:r>
            <a:r>
              <a:rPr lang="en-US" dirty="0" smtClean="0">
                <a:effectLst/>
              </a:rPr>
              <a:t>considered </a:t>
            </a:r>
            <a:r>
              <a:rPr lang="en-US" i="1" dirty="0" smtClean="0">
                <a:effectLst/>
              </a:rPr>
              <a:t>Oedipus Rex</a:t>
            </a:r>
            <a:r>
              <a:rPr lang="en-US" dirty="0" smtClean="0">
                <a:effectLst/>
              </a:rPr>
              <a:t> to be the perfect tragedy, and be the model on which all tragedy should be written.</a:t>
            </a:r>
            <a:endParaRPr lang="en-US" dirty="0" smtClean="0"/>
          </a:p>
          <a:p>
            <a:r>
              <a:rPr lang="en-US" dirty="0" smtClean="0"/>
              <a:t>In</a:t>
            </a:r>
            <a:r>
              <a:rPr lang="en-US" i="1" dirty="0" smtClean="0"/>
              <a:t> Poetics</a:t>
            </a:r>
            <a:r>
              <a:rPr lang="en-US" dirty="0" smtClean="0"/>
              <a:t>, Aristotle developed rules for tragedy that have been used to write plays ever since.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28575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67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Aristotle’s Rules of </a:t>
            </a:r>
            <a:r>
              <a:rPr lang="en-US" dirty="0" smtClean="0"/>
              <a:t>Tragic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task:</a:t>
            </a:r>
          </a:p>
          <a:p>
            <a:endParaRPr lang="en-US" dirty="0"/>
          </a:p>
          <a:p>
            <a:r>
              <a:rPr lang="en-US" dirty="0" smtClean="0"/>
              <a:t>Write a 200-300 word tragic scene following Aristotle’s Rules of Tragic Plot.</a:t>
            </a:r>
          </a:p>
          <a:p>
            <a:endParaRPr lang="en-US" dirty="0"/>
          </a:p>
          <a:p>
            <a:r>
              <a:rPr lang="en-US" smtClean="0"/>
              <a:t>Due: 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8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</TotalTime>
  <Words>97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Aristotle’s Rules of Tragic Plot</vt:lpstr>
      <vt:lpstr>Oedipus Rex</vt:lpstr>
      <vt:lpstr>Aristotle 384-322 BCE.</vt:lpstr>
      <vt:lpstr>Aristotle’s Rules of Tragic Plot</vt:lpstr>
    </vt:vector>
  </TitlesOfParts>
  <Company>SSRSB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Aristotle’s Rules of Tragedy</dc:title>
  <dc:creator>Staff</dc:creator>
  <cp:lastModifiedBy>Erika</cp:lastModifiedBy>
  <cp:revision>9</cp:revision>
  <dcterms:created xsi:type="dcterms:W3CDTF">2012-11-29T15:35:47Z</dcterms:created>
  <dcterms:modified xsi:type="dcterms:W3CDTF">2014-02-04T01:13:03Z</dcterms:modified>
</cp:coreProperties>
</file>